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00" r:id="rId1"/>
    <p:sldMasterId id="2147483701" r:id="rId2"/>
  </p:sldMasterIdLst>
  <p:notesMasterIdLst>
    <p:notesMasterId r:id="rId77"/>
  </p:notesMasterIdLst>
  <p:sldIdLst>
    <p:sldId id="256" r:id="rId3"/>
    <p:sldId id="336" r:id="rId4"/>
    <p:sldId id="329" r:id="rId5"/>
    <p:sldId id="259" r:id="rId6"/>
    <p:sldId id="331" r:id="rId7"/>
    <p:sldId id="330" r:id="rId8"/>
    <p:sldId id="327" r:id="rId9"/>
    <p:sldId id="332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333" r:id="rId34"/>
    <p:sldId id="284" r:id="rId35"/>
    <p:sldId id="285" r:id="rId36"/>
    <p:sldId id="286" r:id="rId37"/>
    <p:sldId id="287" r:id="rId38"/>
    <p:sldId id="288" r:id="rId39"/>
    <p:sldId id="334" r:id="rId40"/>
    <p:sldId id="289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4" r:id="rId54"/>
    <p:sldId id="303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35" r:id="rId76"/>
  </p:sldIdLst>
  <p:sldSz cx="9144000" cy="5143500" type="screen16x9"/>
  <p:notesSz cx="6858000" cy="9144000"/>
  <p:embeddedFontLst>
    <p:embeddedFont>
      <p:font typeface="Amatic SC" pitchFamily="2" charset="-79"/>
      <p:regular r:id="rId78"/>
      <p:bold r:id="rId79"/>
    </p:embeddedFont>
    <p:embeddedFont>
      <p:font typeface="Calibri" panose="020F0502020204030204" pitchFamily="34" charset="0"/>
      <p:regular r:id="rId80"/>
      <p:bold r:id="rId81"/>
      <p:italic r:id="rId82"/>
      <p:boldItalic r:id="rId83"/>
    </p:embeddedFont>
    <p:embeddedFont>
      <p:font typeface="Inconsolata" pitchFamily="49" charset="77"/>
      <p:regular r:id="rId84"/>
      <p:bold r:id="rId85"/>
    </p:embeddedFont>
    <p:embeddedFont>
      <p:font typeface="Roboto" panose="02000000000000000000" pitchFamily="2" charset="0"/>
      <p:regular r:id="rId86"/>
      <p:bold r:id="rId87"/>
      <p:italic r:id="rId88"/>
      <p:boldItalic r:id="rId89"/>
    </p:embeddedFont>
    <p:embeddedFont>
      <p:font typeface="Roboto Light" panose="02000000000000000000" pitchFamily="2" charset="0"/>
      <p:regular r:id="rId90"/>
      <p:bold r:id="rId91"/>
      <p:italic r:id="rId92"/>
      <p:boldItalic r:id="rId93"/>
    </p:embeddedFont>
    <p:embeddedFont>
      <p:font typeface="Roboto Medium" panose="02000000000000000000" pitchFamily="2" charset="0"/>
      <p:regular r:id="rId94"/>
      <p:bold r:id="rId95"/>
      <p:italic r:id="rId96"/>
      <p:boldItalic r:id="rId97"/>
    </p:embeddedFont>
    <p:embeddedFont>
      <p:font typeface="Roboto Thin" panose="02000000000000000000" pitchFamily="2" charset="0"/>
      <p:regular r:id="rId98"/>
      <p:bold r:id="rId99"/>
      <p:italic r:id="rId100"/>
      <p:boldItalic r:id="rId10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187">
          <p15:clr>
            <a:srgbClr val="A4A3A4"/>
          </p15:clr>
        </p15:guide>
        <p15:guide id="2" pos="3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8BBCD9D-72C0-44FA-AE21-134D2171D993}">
  <a:tblStyle styleId="{88BBCD9D-72C0-44FA-AE21-134D2171D9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8"/>
    <p:restoredTop sz="62903"/>
  </p:normalViewPr>
  <p:slideViewPr>
    <p:cSldViewPr snapToGrid="0">
      <p:cViewPr varScale="1">
        <p:scale>
          <a:sx n="91" d="100"/>
          <a:sy n="91" d="100"/>
        </p:scale>
        <p:origin x="1688" y="168"/>
      </p:cViewPr>
      <p:guideLst>
        <p:guide orient="horz" pos="1187"/>
        <p:guide pos="3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7.fntdata"/><Relationship Id="rId89" Type="http://schemas.openxmlformats.org/officeDocument/2006/relationships/font" Target="fonts/font12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font" Target="fonts/font2.fntdata"/><Relationship Id="rId102" Type="http://schemas.openxmlformats.org/officeDocument/2006/relationships/presProps" Target="presProps.xml"/><Relationship Id="rId5" Type="http://schemas.openxmlformats.org/officeDocument/2006/relationships/slide" Target="slides/slide3.xml"/><Relationship Id="rId90" Type="http://schemas.openxmlformats.org/officeDocument/2006/relationships/font" Target="fonts/font13.fntdata"/><Relationship Id="rId95" Type="http://schemas.openxmlformats.org/officeDocument/2006/relationships/font" Target="fonts/font18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font" Target="fonts/font6.fntdata"/><Relationship Id="rId88" Type="http://schemas.openxmlformats.org/officeDocument/2006/relationships/font" Target="fonts/font11.fntdata"/><Relationship Id="rId91" Type="http://schemas.openxmlformats.org/officeDocument/2006/relationships/font" Target="fonts/font14.fntdata"/><Relationship Id="rId96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font" Target="fonts/font9.fntdata"/><Relationship Id="rId94" Type="http://schemas.openxmlformats.org/officeDocument/2006/relationships/font" Target="fonts/font17.fntdata"/><Relationship Id="rId99" Type="http://schemas.openxmlformats.org/officeDocument/2006/relationships/font" Target="fonts/font22.fntdata"/><Relationship Id="rId101" Type="http://schemas.openxmlformats.org/officeDocument/2006/relationships/font" Target="fonts/font2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20.fntdata"/><Relationship Id="rId104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5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10.fntdata"/><Relationship Id="rId61" Type="http://schemas.openxmlformats.org/officeDocument/2006/relationships/slide" Target="slides/slide59.xml"/><Relationship Id="rId82" Type="http://schemas.openxmlformats.org/officeDocument/2006/relationships/font" Target="fonts/font5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notesMaster" Target="notesMasters/notesMaster1.xml"/><Relationship Id="rId100" Type="http://schemas.openxmlformats.org/officeDocument/2006/relationships/font" Target="fonts/font23.fntdata"/><Relationship Id="rId105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16.fntdata"/><Relationship Id="rId98" Type="http://schemas.openxmlformats.org/officeDocument/2006/relationships/font" Target="fonts/font21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hub.net/repositories/compare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ri_Lemmke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Server_(computing)" TargetMode="External"/><Relationship Id="rId4" Type="http://schemas.openxmlformats.org/officeDocument/2006/relationships/hyperlink" Target="https://en.wikipedia.org/wiki/File_Transfer_Protocol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rogrammer" TargetMode="External"/><Relationship Id="rId13" Type="http://schemas.openxmlformats.org/officeDocument/2006/relationships/hyperlink" Target="https://en.wikipedia.org/wiki/Usenet" TargetMode="External"/><Relationship Id="rId18" Type="http://schemas.openxmlformats.org/officeDocument/2006/relationships/hyperlink" Target="https://en.wikipedia.org/wiki/Obsolete" TargetMode="External"/><Relationship Id="rId3" Type="http://schemas.openxmlformats.org/officeDocument/2006/relationships/hyperlink" Target="https://en.wikipedia.org/wiki/Software_bug" TargetMode="External"/><Relationship Id="rId21" Type="http://schemas.openxmlformats.org/officeDocument/2006/relationships/hyperlink" Target="https://en.wikipedia.org/wiki/David_S._Miller" TargetMode="External"/><Relationship Id="rId7" Type="http://schemas.openxmlformats.org/officeDocument/2006/relationships/hyperlink" Target="https://en.wikipedia.org/wiki/Beta_test" TargetMode="External"/><Relationship Id="rId12" Type="http://schemas.openxmlformats.org/officeDocument/2006/relationships/hyperlink" Target="https://en.wikipedia.org/wiki/Kernel_(computer_science)" TargetMode="External"/><Relationship Id="rId17" Type="http://schemas.openxmlformats.org/officeDocument/2006/relationships/hyperlink" Target="https://en.wikipedia.org/wiki/Linux" TargetMode="External"/><Relationship Id="rId2" Type="http://schemas.openxmlformats.org/officeDocument/2006/relationships/slide" Target="../slides/slide18.xml"/><Relationship Id="rId16" Type="http://schemas.openxmlformats.org/officeDocument/2006/relationships/hyperlink" Target="https://en.wikipedia.org/wiki/Monolithic_kernel" TargetMode="External"/><Relationship Id="rId20" Type="http://schemas.openxmlformats.org/officeDocument/2006/relationships/hyperlink" Target="https://en.wikipedia.org/wiki/Peter_MacDonald_(computer_programmer)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Linus_Torvalds" TargetMode="External"/><Relationship Id="rId11" Type="http://schemas.openxmlformats.org/officeDocument/2006/relationships/hyperlink" Target="https://en.wikipedia.org/wiki/Linux_kernel" TargetMode="External"/><Relationship Id="rId24" Type="http://schemas.openxmlformats.org/officeDocument/2006/relationships/hyperlink" Target="https://en.wikipedia.org/wiki/Tanenbaum%E2%80%93Torvalds_debate" TargetMode="External"/><Relationship Id="rId5" Type="http://schemas.openxmlformats.org/officeDocument/2006/relationships/hyperlink" Target="https://en.wikipedia.org/wiki/The_Cathedral_and_the_Bazaar" TargetMode="External"/><Relationship Id="rId15" Type="http://schemas.openxmlformats.org/officeDocument/2006/relationships/hyperlink" Target="https://en.wikipedia.org/wiki/Microkernel" TargetMode="External"/><Relationship Id="rId23" Type="http://schemas.openxmlformats.org/officeDocument/2006/relationships/hyperlink" Target="https://en.wikipedia.org/wiki/Flame_war" TargetMode="External"/><Relationship Id="rId10" Type="http://schemas.openxmlformats.org/officeDocument/2006/relationships/hyperlink" Target="https://en.wikipedia.org/wiki/Andrew_S._Tanenbaum" TargetMode="External"/><Relationship Id="rId19" Type="http://schemas.openxmlformats.org/officeDocument/2006/relationships/hyperlink" Target="https://en.wikipedia.org/wiki/Tanenbaum%E2%80%93Torvalds_debate#cite_note-TanenbaumPost1-1" TargetMode="External"/><Relationship Id="rId4" Type="http://schemas.openxmlformats.org/officeDocument/2006/relationships/hyperlink" Target="https://en.wikipedia.org/wiki/Eric_S._Raymond" TargetMode="External"/><Relationship Id="rId9" Type="http://schemas.openxmlformats.org/officeDocument/2006/relationships/hyperlink" Target="https://en.wikipedia.org/wiki/Linus%27s_law" TargetMode="External"/><Relationship Id="rId14" Type="http://schemas.openxmlformats.org/officeDocument/2006/relationships/hyperlink" Target="https://en.wikipedia.org/wiki/Comp.os.minix" TargetMode="External"/><Relationship Id="rId22" Type="http://schemas.openxmlformats.org/officeDocument/2006/relationships/hyperlink" Target="https://en.wikipedia.org/wiki/Theodore_Ts%27o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encer-shadley/AnimeExporter/commits/master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elseyhightower/nocode" TargetMode="External"/><Relationship Id="rId3" Type="http://schemas.openxmlformats.org/officeDocument/2006/relationships/hyperlink" Target="https://github.com/microsoft/vscode" TargetMode="External"/><Relationship Id="rId7" Type="http://schemas.openxmlformats.org/officeDocument/2006/relationships/hyperlink" Target="https://github.com/EbookFoundation/free-programming-books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github.com/sindresorhus/awesome" TargetMode="External"/><Relationship Id="rId5" Type="http://schemas.openxmlformats.org/officeDocument/2006/relationships/hyperlink" Target="https://github.com/torvalds/linux" TargetMode="External"/><Relationship Id="rId4" Type="http://schemas.openxmlformats.org/officeDocument/2006/relationships/hyperlink" Target="https://github.com/aosp-mirror" TargetMode="External"/><Relationship Id="rId9" Type="http://schemas.openxmlformats.org/officeDocument/2006/relationships/hyperlink" Target="https://github.com/nvbn/thefuck" TargetMode="Externa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hyperlink" Target="file:///Users/sshadley/uw/FullStack-Ground/01-Class-Content/01-HTML-Git-CSS/01-Activities/04-HTML_Git/Solved/Basic-HTML-Bio.html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4068525ce9_2_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619" name="Google Shape;619;g4068525ce9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068525ce9_2_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6:36-6:37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Let students read the objectives</a:t>
            </a:r>
            <a:endParaRPr dirty="0"/>
          </a:p>
        </p:txBody>
      </p:sp>
      <p:sp>
        <p:nvSpPr>
          <p:cNvPr id="654" name="Google Shape;654;g4068525ce9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6:37-6:38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Everyone should aim to understand Git by the end of the day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If you are new then by the end of the day you should aim to understand HTML/CSS at a conceptual level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If you have experience with HTML/CSS then you should aim to improve your skills and feel more comfortable with additional experience in these technologies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How many people have used Git before?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What about GitHub?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I’m going to look to you guys to help out your neighbors if there’s trouble</a:t>
            </a:r>
            <a:endParaRPr dirty="0"/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4068525ce9_2_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6:38-6:40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Ask the room</a:t>
            </a:r>
            <a:endParaRPr dirty="0"/>
          </a:p>
        </p:txBody>
      </p:sp>
      <p:sp>
        <p:nvSpPr>
          <p:cNvPr id="671" name="Google Shape;671;g4068525ce9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4b863c7624_0_2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4b863c7624_0_2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6:40-6:42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Developers all make changes to the code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dirty="0"/>
              <a:t>Imagine one developer is asked “hey I want that green button to be blue now”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dirty="0"/>
              <a:t>Now another developer is asked “hey I want that button to go to this different place now”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dirty="0"/>
              <a:t>Now there are multiple change requests for the same thing – change the color, change where it goes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Without version control, imagine trying to solve that problem. This would get messy pretty easily and quickly.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Modern apps are massive and constantly being changed, exacerbating this issue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Tableau is made of 914,858 source code files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And a development org of 1,337 people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With code changes, during work hours, every few minutes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Timezones</a:t>
            </a:r>
            <a:r>
              <a:rPr lang="en-US" dirty="0"/>
              <a:t> and different locations make it even more difficult (London, Austin, Vancouver, Dublin, Boston, etc.)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Git is an example of a version control system to enable collaboration across all those people and all of those files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70% of VCS are using Git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hlinkClick r:id="rId3"/>
              </a:rPr>
              <a:t>https://www.openhub.net/repositories/compare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4068525ce9_2_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lang="en-US" dirty="0"/>
              <a:t>6:42-6:46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(for several slides)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Dennis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Created C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Created Unix (along with Ken Thompson)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Image I got was called “Moustache Cartoon png download”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Linus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Famous for creating the Linux kernel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Also created Git!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Mascot of Linux is Tux the penguin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Initially, Torvalds wanted to call the kernel he developed 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Freax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(a combination of "free", "freak", and the letter X to indicate that it is a Unix-like system), but his friend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 tooltip="Ari Lemmke"/>
              </a:rPr>
              <a:t>Ari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 tooltip="Ari Lemmke"/>
              </a:rPr>
              <a:t>Lemmke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who administered the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 tooltip="File Transfer Protocol"/>
              </a:rPr>
              <a:t>FTP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5" tooltip="Server (computing)"/>
              </a:rPr>
              <a:t>server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where the kernel was first hosted for download, named Torvalds's directory 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linux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Bjarne Stroustrup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Please excuse my terrible cut out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Created C++ (“C with classes”)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 met him! Nice guy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>
                <a:sym typeface="Wingdings" panose="05000000000000000000" pitchFamily="2" charset="2"/>
              </a:rPr>
              <a:t>This is one heck of a programming team</a:t>
            </a:r>
            <a:endParaRPr lang="en-US" dirty="0"/>
          </a:p>
        </p:txBody>
      </p:sp>
      <p:sp>
        <p:nvSpPr>
          <p:cNvPr id="758" name="Google Shape;758;g4068525ce9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4b88becf24_0_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lang="en-US" dirty="0"/>
              <a:t>6:42-6:46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(for several slides)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Does anyone know who the “K” is in K&amp;R?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Dennis Ritchie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Brian Kernighan</a:t>
            </a:r>
            <a:endParaRPr dirty="0"/>
          </a:p>
        </p:txBody>
      </p:sp>
      <p:sp>
        <p:nvSpPr>
          <p:cNvPr id="768" name="Google Shape;768;g4b88becf2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4b88becf24_0_11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lang="en-US" dirty="0"/>
              <a:t>6:42-6:46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(for several slides)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3" name="Google Shape;783;g4b88becf24_0_1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4b88becf24_0_2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lang="en-US" dirty="0"/>
              <a:t>6:42-6:46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(for several slides)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They get together and decide on this resolution</a:t>
            </a:r>
            <a:endParaRPr dirty="0"/>
          </a:p>
        </p:txBody>
      </p:sp>
      <p:sp>
        <p:nvSpPr>
          <p:cNvPr id="799" name="Google Shape;799;g4b88becf24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4b88becf24_0_2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lang="en-US" dirty="0"/>
              <a:t>6:42-6:46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(for several slides)</a:t>
            </a:r>
            <a:endParaRPr lang="en-US" sz="1100" b="1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US" sz="1100" b="1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Linus's law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is the assertion that "given enough eyeballs, all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 tooltip="Software bug"/>
              </a:rPr>
              <a:t>bugs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are shallow".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law was formulated by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 tooltip="Eric S. Raymond"/>
              </a:rPr>
              <a:t>Eric S. Raymond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in his essay and book 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5" tooltip="The Cathedral and the Bazaar"/>
              </a:rPr>
              <a:t>The Cathedral and the Bazaar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(1999), and was named in honor of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6" tooltip="Linus Torvalds"/>
              </a:rPr>
              <a:t>Linus Torvalds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 more formal statement is: "Given a large enough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7" tooltip="Beta test"/>
              </a:rPr>
              <a:t>beta-tester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and co-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8" tooltip="Programmer"/>
              </a:rPr>
              <a:t>developer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base, almost every problem will be characterized quickly and the fix obvious to someone.“</a:t>
            </a:r>
          </a:p>
          <a:p>
            <a:r>
              <a:rPr lang="en-US" dirty="0">
                <a:hlinkClick r:id="rId9"/>
              </a:rPr>
              <a:t>https://en.wikipedia.org/wiki/Linus%27s_law</a:t>
            </a:r>
            <a:endParaRPr lang="en-US" dirty="0"/>
          </a:p>
          <a:p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 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Tanenbaum–Torvalds debate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was a debate between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0" tooltip="Andrew S. Tanenbaum"/>
              </a:rPr>
              <a:t>Andrew S. Tanenbaum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and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6" tooltip="Linus Torvalds"/>
              </a:rPr>
              <a:t>Linus Torvalds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regarding the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1" tooltip="Linux kernel"/>
              </a:rPr>
              <a:t>Linux kernel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and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2" tooltip="Kernel (computer science)"/>
              </a:rPr>
              <a:t>kernel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architecture in general. Tanenbaum began the debate in 1992 on the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3" tooltip="Usenet"/>
              </a:rPr>
              <a:t>Usenet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discussion group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4" tooltip="Comp.os.minix"/>
              </a:rPr>
              <a:t>comp.os.minix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arguing that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5" tooltip="Microkernel"/>
              </a:rPr>
              <a:t>microkernels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are superior to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6" tooltip="Monolithic kernel"/>
              </a:rPr>
              <a:t>monolithic kernels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and therefore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7" tooltip="Linux"/>
              </a:rPr>
              <a:t>Linux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was, even in 1992,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8" tooltip="Obsolete"/>
              </a:rPr>
              <a:t>obsolete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100" b="0" i="0" u="none" strike="noStrike" cap="none" baseline="300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9"/>
              </a:rPr>
              <a:t>[1]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Linux kernel developers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20" tooltip="Peter MacDonald (computer programmer)"/>
              </a:rPr>
              <a:t>Peter MacDonald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21" tooltip="David S. Miller"/>
              </a:rPr>
              <a:t>David S. Miller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and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22" tooltip="Theodore Ts'o"/>
              </a:rPr>
              <a:t>Theodore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22" tooltip="Theodore Ts'o"/>
              </a:rPr>
              <a:t>Ts'o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also joined the debate.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debate has sometimes been considered a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23" tooltip="Flame war"/>
              </a:rPr>
              <a:t>flame war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en-US" dirty="0">
                <a:hlinkClick r:id="rId24"/>
              </a:rPr>
              <a:t>https://en.wikipedia.org/wiki/Tanenbaum%E2%80%93Torvalds_debate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g4b88becf2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4b88becf24_0_2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dirty="0"/>
              <a:t>6:42-6:46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(for several slides)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This might actually be something Linus would do (look up working with him)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Ask</a:t>
            </a:r>
            <a:r>
              <a:rPr lang="en-US" dirty="0"/>
              <a:t> why is this a problem?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If I deleted the code we wrote on Monday from your hard drive it’s probably just gone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If you lose code changes that’s a big deal. Code can take hours or even weeks or months to write.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822" name="Google Shape;822;g4b88becf24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6:30-6:32 (2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Fist-to-five on how are you feeling about where we are now? How did you feel about the last lecture?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Most lectures going forward will include a review of what we talked about last time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It's okay if things start to feel like they're moving quickly.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Throughout your experience as developers you will constantly need to refer back to old materials.</a:t>
            </a:r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4257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4b88becf24_0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4b88becf24_0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lang="en-US" dirty="0"/>
              <a:t>6:42-6:46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(for several slides)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Bjarne and Dennis lost their work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They’re stuck now, they only see Linus’ version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4b88becf24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4b88becf24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Git surfaces these types of conflicting changes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Enables an advanced version history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Pretty much everything is recoverable, it’s very hard to permanently remove something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4b88becf24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4b88becf24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6:46-6:51 (5 min)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Several slides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Same example but if they were using git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Main branch, or trunk, is called “master”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Branch as in tree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Common pattern for code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Shown upside down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Each branch is a copy of whatever it came from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Whiteboard this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4b88becf24_0_7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6:46-6:51 (5 min)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Several slides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1" name="Google Shape;881;g4b88becf24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4b88becf24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4b88becf24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6:46-6:51 (5 min)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Several slides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Strict rule system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Whoever’s first wins</a:t>
            </a: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4b88becf24_0_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4b88becf24_0_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6:46-6:51 (5 min)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Several slides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Git push would be rejected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Git would say changes have been made you need to pull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 pull will result in a conflict (see next slide)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4b88becf24_0_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4b88becf24_0_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6:46-6:51 (5 min)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Several slides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Push is taking something you have and “pushing” it somewhere else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Pull is taking something from somewhere else and “pulling” it to you</a:t>
            </a: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4c39bc7c70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4c39bc7c70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6:46-6:51 (5 min)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Several slides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4b88becf24_0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4b88becf24_0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6:46-6:51 (5 min)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Several slides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4b88becf24_0_1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4b88becf24_0_1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6:46-6:51 (5 min)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Several slides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Raise hands for each house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Call out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ravenclosure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Use your house channel to talk amongst each other, that’s what it’s there for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We will be adjusting points and opportunities as we go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Get together with your house and have your first standup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6 minutes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What have you done since the last standup?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What do you plan to do before the next standup?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What blocker or issues are you having?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Each person say something they accomplished in the past week (made first web page, made something cool at home, taught dog a new trick, etc.)</a:t>
            </a:r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98326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4b88becf24_0_1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4b88becf24_0_1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6:46-6:51 (5 min)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Several slides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4068525ce9_2_2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6:46-6:51 (5 min)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Several slides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1" name="Google Shape;1001;g4068525ce9_2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4068525ce9_2_2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6:46-6:51 (5 min)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Several slides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1" name="Google Shape;1001;g4068525ce9_2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68848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4068525ce9_2_2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6:46-6:51 (5 min)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Several slides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group’s version control system highlighted that there was a conflict and forced a resolution to be made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g4068525ce9_2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4c39bc7c70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4c39bc7c70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6:46-6:51 (5 min)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Several slides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4068525ce9_2_3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6:51-6:54 (3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1043" name="Google Shape;1043;g4068525ce9_2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4068525ce9_2_3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6:54-6:56 (2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Ask people for examples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What is the concept of version control?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What are the two main advantages of a version control system?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What is another key advantage? (ask a few times via the randomizer if needed)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Collaboration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Rollback for bugs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Identify what caused a bug (“git blame”)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Easier to acquaint with codebase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Organization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See what’s changed since you were last there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Ownership of code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Version the code – think about releases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Backup – redundancy in where it’s stored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Show diff example here - </a:t>
            </a:r>
            <a:r>
              <a:rPr lang="en-US" dirty="0">
                <a:hlinkClick r:id="rId3"/>
              </a:rPr>
              <a:t>https://github.com/spencer-shadley/AnimeExporter/commits/master</a:t>
            </a:r>
            <a:endParaRPr lang="en-US"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When you make a change you include a “commit message”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Opportunity to describe to others what your change is about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Show git blame as well</a:t>
            </a:r>
          </a:p>
        </p:txBody>
      </p:sp>
      <p:sp>
        <p:nvSpPr>
          <p:cNvPr id="1049" name="Google Shape;1049;g4068525ce9_2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4068525ce9_2_3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6:56-6:57 (1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Like Google Drive, Dropbox, OneDrive, etc. store files in the “cloud” GitHub stores your git code in the “cloud”.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GitHub is the largest place to share code and network with git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GitHub is a centralized place to share code and network.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It’s also a great place to showcase your work to potential employers.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People build on and contribute to each other’s work (open source.)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Lots of features built into GitHub such as discussions and bug reporting</a:t>
            </a:r>
          </a:p>
        </p:txBody>
      </p:sp>
      <p:sp>
        <p:nvSpPr>
          <p:cNvPr id="1056" name="Google Shape;1056;g4068525ce9_2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4068525ce9_2_3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6:57-7:00 (3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TAs: please slack out the below links (excluding my profile)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Demo my own profile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AnimeExporter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Mapp-Website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Spencer-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shadley.github.io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Resume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Known programs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hlinkClick r:id="rId3"/>
              </a:rPr>
              <a:t>VS Code - https://github.com/microsoft/vscode</a:t>
            </a:r>
            <a:endParaRPr lang="en-U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Android - </a:t>
            </a:r>
            <a:r>
              <a:rPr lang="en-US" dirty="0">
                <a:hlinkClick r:id="rId4"/>
              </a:rPr>
              <a:t>https://github.com/aosp-mirror</a:t>
            </a:r>
            <a:endParaRPr lang="en-US"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Linux - </a:t>
            </a:r>
            <a:r>
              <a:rPr lang="en-US" dirty="0">
                <a:hlinkClick r:id="rId5"/>
              </a:rPr>
              <a:t>https://github.com/torvalds/linux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Other cool repos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Compilation of awesome things - </a:t>
            </a:r>
            <a:r>
              <a:rPr lang="en-US" dirty="0">
                <a:hlinkClick r:id="rId6"/>
              </a:rPr>
              <a:t>https://github.com/sindresorhus/awesome</a:t>
            </a:r>
            <a:endParaRPr lang="en-US"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Free programming books - </a:t>
            </a:r>
            <a:r>
              <a:rPr lang="en-US" dirty="0">
                <a:hlinkClick r:id="rId7"/>
              </a:rPr>
              <a:t>https://github.com/EbookFoundation/free-programming-books</a:t>
            </a:r>
            <a:endParaRPr lang="en-US"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Most secure code - </a:t>
            </a:r>
            <a:r>
              <a:rPr lang="en-US" dirty="0">
                <a:hlinkClick r:id="rId8"/>
              </a:rPr>
              <a:t>https://github.com/kelseyhightower/nocode</a:t>
            </a:r>
            <a:endParaRPr lang="en-US"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Command line auto-fixer - </a:t>
            </a:r>
            <a:r>
              <a:rPr lang="en-US" dirty="0">
                <a:hlinkClick r:id="rId9"/>
              </a:rPr>
              <a:t>https://github.com/nvbn/thefuck</a:t>
            </a:r>
            <a:r>
              <a:rPr lang="en-US" dirty="0"/>
              <a:t> (maybe don’t share this one…)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g4068525ce9_2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38897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4c39bc7c70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4c39bc7c70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7:00-7:02 (2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Those old versions always exist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You cannot remove the old versions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if it works it will always work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If it doesn’t work it will never work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Ask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Are these numbers what would actually be used?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Ask</a:t>
            </a:r>
            <a:endParaRPr lang="en-US"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If I pull code where does it go?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If I push code where does it go?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4068525ce9_2_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6:32-6:33 (1 min)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Practice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It’s especially important to actually code, not just watch videos or read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Study with your house or individuals you’re comfortable with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Organize on Slack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Great way to earn points for the house cup!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Use #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ssm_announcements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channel to connect with Jen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https://uwseafsfpt112-bnq2706.slack.com/archives/CQ1HFQVNW</a:t>
            </a:r>
          </a:p>
        </p:txBody>
      </p:sp>
      <p:sp>
        <p:nvSpPr>
          <p:cNvPr id="637" name="Google Shape;637;g4068525ce9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4068525ce9_2_3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7:02-7:10 (8 min)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GitLab is a competitor to GitHub.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use this for our class repo. This is an instructor to student tool.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GitHub is for holding HW. This is a student to instructor tool.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TAs: slack out the link to GitLab if needed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Let’s start with GitLab and clone/pull the repo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Everyone follow along with me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Make a new repo on GitHub with a README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Clone with </a:t>
            </a:r>
            <a:r>
              <a:rPr lang="en-US" dirty="0" err="1"/>
              <a:t>ssh</a:t>
            </a:r>
            <a:endParaRPr lang="en-US"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Paste</a:t>
            </a:r>
          </a:p>
          <a:p>
            <a:pPr marL="1085850" lvl="2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Shift+insert</a:t>
            </a:r>
            <a:endParaRPr lang="en-US" dirty="0"/>
          </a:p>
          <a:p>
            <a:pPr marL="1085850" lvl="2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Command+option+shift+V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Open 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How many people got that far?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Make sure everyone can do this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Have students help make a new file with movies.txt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git push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Won’t work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Have to tell git that I want to include those changes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git status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git add –A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git push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Won’t work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Have to commit that we’re done adding changes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git commit –m “added person’s movies”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Show the hash version and other output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git push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TAs: upload the pdf for uploading to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# 1.2 Lesson Plan - 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Git'n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Pro with HTML/CSS (6:30 PM)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1106" name="Google Shape;1106;g4068525ce9_2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4068525ce9_2_3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7:10-7:12 (2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Quiz people on this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1111" name="Google Shape;1111;g4068525ce9_2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4068525ce9_2_37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7:12-7:12 (&lt;1 min)</a:t>
            </a:r>
            <a:endParaRPr dirty="0"/>
          </a:p>
        </p:txBody>
      </p:sp>
      <p:sp>
        <p:nvSpPr>
          <p:cNvPr id="1122" name="Google Shape;1122;g4068525ce9_2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4f5fdd55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4f5fdd55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7:12-7:32 (20 min)</a:t>
            </a: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4068525ce9_2_3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7:12-7:32 (20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TAs: please upload “Steps to Upload to GitHub”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With a partner, if you want, go through this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----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Anyone want to share their repo?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Try practicing uploading to GitHub at home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Add another activity to pull the class repo?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GitHub repos need to be public so that GitHub Pages work and the instructional staff can see them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1136" name="Google Shape;1136;g4068525ce9_2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4068525ce9_2_38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" dirty="0">
                <a:solidFill>
                  <a:schemeClr val="dk1"/>
                </a:solidFill>
              </a:rPr>
              <a:t>7:32-7:33 (1 </a:t>
            </a:r>
            <a:r>
              <a:rPr lang="en-US" dirty="0">
                <a:solidFill>
                  <a:schemeClr val="dk1"/>
                </a:solidFill>
              </a:rPr>
              <a:t>min)</a:t>
            </a:r>
            <a:endParaRPr lang="en" dirty="0">
              <a:solidFill>
                <a:schemeClr val="dk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" dirty="0">
              <a:solidFill>
                <a:schemeClr val="dk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" dirty="0">
                <a:solidFill>
                  <a:schemeClr val="dk1"/>
                </a:solidFill>
              </a:rPr>
              <a:t>Open pdf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" dirty="0">
              <a:solidFill>
                <a:schemeClr val="dk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" dirty="0">
                <a:solidFill>
                  <a:schemeClr val="dk1"/>
                </a:solidFill>
              </a:rPr>
              <a:t>Send out Steps To Upload to </a:t>
            </a:r>
            <a:r>
              <a:rPr lang="en" dirty="0" err="1">
                <a:solidFill>
                  <a:schemeClr val="dk1"/>
                </a:solidFill>
              </a:rPr>
              <a:t>Github.pdf</a:t>
            </a:r>
            <a:r>
              <a:rPr lang="en" dirty="0">
                <a:solidFill>
                  <a:schemeClr val="dk1"/>
                </a:solidFill>
              </a:rPr>
              <a:t> (if you haven’t already)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" dirty="0">
              <a:solidFill>
                <a:schemeClr val="dk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" dirty="0">
                <a:solidFill>
                  <a:schemeClr val="dk1"/>
                </a:solidFill>
              </a:rPr>
              <a:t>This will become second-nature over time</a:t>
            </a:r>
            <a:endParaRPr dirty="0"/>
          </a:p>
        </p:txBody>
      </p:sp>
      <p:sp>
        <p:nvSpPr>
          <p:cNvPr id="1143" name="Google Shape;1143;g4068525ce9_2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4068525ce9_2_3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TAs: slack out these links (#resources)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7:33-7:34 (1 min)</a:t>
            </a:r>
          </a:p>
        </p:txBody>
      </p:sp>
      <p:sp>
        <p:nvSpPr>
          <p:cNvPr id="1151" name="Google Shape;1151;g4068525ce9_2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4068525ce9_2_4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Questions?</a:t>
            </a:r>
            <a:endParaRPr dirty="0"/>
          </a:p>
        </p:txBody>
      </p:sp>
      <p:sp>
        <p:nvSpPr>
          <p:cNvPr id="1157" name="Google Shape;1157;g4068525ce9_2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4b88becf24_0_1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4b88becf24_0_1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7:34-7:36 (2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Goes back to markup</a:t>
            </a:r>
            <a:endParaRPr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4b88becf24_0_1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4b88becf24_0_1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7:36-7:38 (2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This is a link like we used on Tuesday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hyperlink reference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Rarely are attributes required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Doesn’t have to be text content, could be an image or anything else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6:33-6:34 (1 min)</a:t>
            </a:r>
            <a:endParaRPr dirty="0"/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481917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4068525ce9_2_4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7:38-7:40 (2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Best practice to include a slash on the right side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Browser compensates if you don’t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No mirror of the </a:t>
            </a:r>
            <a:r>
              <a:rPr lang="en-US" dirty="0" err="1"/>
              <a:t>img</a:t>
            </a:r>
            <a:r>
              <a:rPr lang="en-US" dirty="0"/>
              <a:t> tag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This is because it’s not possible for this tag to contain anything else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Is a slash optional?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Should you put it there?</a:t>
            </a:r>
          </a:p>
        </p:txBody>
      </p:sp>
      <p:sp>
        <p:nvSpPr>
          <p:cNvPr id="1195" name="Google Shape;1195;g4068525ce9_2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4c39bc7c7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4c39bc7c7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7:40-7:43 (3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Improves user interface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Helps with SEO to know what’s most important to show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Comments intentionally don’t follow the standards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No tag will ever want to look like this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Demo in browser element examples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TAs: slack this out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Show source code, </a:t>
            </a:r>
            <a:r>
              <a:rPr lang="en-US" dirty="0" err="1"/>
              <a:t>ctrl+J</a:t>
            </a:r>
            <a:r>
              <a:rPr lang="en-US" dirty="0"/>
              <a:t> to show how ugly </a:t>
            </a:r>
            <a:r>
              <a:rPr lang="en-US" dirty="0" err="1"/>
              <a:t>unindented</a:t>
            </a:r>
            <a:r>
              <a:rPr lang="en-US" dirty="0"/>
              <a:t> code is</a:t>
            </a:r>
            <a:endParaRPr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4068525ce9_2_4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7:43-7:44 (1 min)</a:t>
            </a:r>
            <a:endParaRPr dirty="0"/>
          </a:p>
        </p:txBody>
      </p:sp>
      <p:sp>
        <p:nvSpPr>
          <p:cNvPr id="1223" name="Google Shape;1223;g4068525ce9_2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4068525ce9_2_4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7:44-7:45 (1 min)</a:t>
            </a:r>
            <a:endParaRPr dirty="0"/>
          </a:p>
        </p:txBody>
      </p:sp>
      <p:sp>
        <p:nvSpPr>
          <p:cNvPr id="1216" name="Google Shape;1216;g4068525ce9_2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4f5fdd556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4f5fdd556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7:45-8:05 (20 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min)</a:t>
            </a:r>
            <a:endParaRPr lang="en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Filename: </a:t>
            </a:r>
            <a:r>
              <a:rPr lang="en" sz="1050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1-HTML_Git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Open in </a:t>
            </a:r>
            <a:r>
              <a:rPr lang="en-US" dirty="0">
                <a:hlinkClick r:id="rId3"/>
              </a:rPr>
              <a:t>file:///Users/sshadley/uw/FullStack-Ground/01-Class-Content/01-HTML-Git-CSS/01-Activities/04-HTML_Git/Solved/Basic-HTML-Bio.html</a:t>
            </a:r>
            <a:r>
              <a:rPr lang="en-US" dirty="0"/>
              <a:t> browser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Students will recreate this themselves</a:t>
            </a:r>
            <a:endParaRPr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4068525ce9_2_4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7:45-8:05 (20 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min)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Mention what </a:t>
            </a:r>
            <a:r>
              <a:rPr lang="en-US" dirty="0" err="1"/>
              <a:t>lipsum</a:t>
            </a:r>
            <a:r>
              <a:rPr lang="en-US" dirty="0"/>
              <a:t> 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Show the finished page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Recap 8:05-8:10 (5 min)</a:t>
            </a:r>
            <a:endParaRPr dirty="0"/>
          </a:p>
        </p:txBody>
      </p:sp>
      <p:sp>
        <p:nvSpPr>
          <p:cNvPr id="1252" name="Google Shape;1252;g4068525ce9_2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4068525ce9_2_4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break: 8:10-8:25 (15 min)</a:t>
            </a:r>
            <a:endParaRPr dirty="0"/>
          </a:p>
        </p:txBody>
      </p:sp>
      <p:sp>
        <p:nvSpPr>
          <p:cNvPr id="1260" name="Google Shape;1260;g4068525ce9_2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4068525ce9_2_4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8:25-8:27 (2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Ask: </a:t>
            </a:r>
            <a:r>
              <a:rPr lang="en-US" b="0" dirty="0"/>
              <a:t>What “language” is used to provide the structure for a website?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b="1" dirty="0"/>
              <a:t>Ask: </a:t>
            </a:r>
            <a:r>
              <a:rPr lang="en-US" b="0" dirty="0"/>
              <a:t>What “language” is used to make a site look pretty?</a:t>
            </a:r>
            <a:endParaRPr lang="en-US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b="1" dirty="0"/>
              <a:t>Ask: </a:t>
            </a:r>
            <a:r>
              <a:rPr lang="en-US" b="0" dirty="0"/>
              <a:t>What “language” is used to add logic to a website?</a:t>
            </a:r>
            <a:endParaRPr lang="en-US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b="1" dirty="0"/>
          </a:p>
        </p:txBody>
      </p:sp>
      <p:sp>
        <p:nvSpPr>
          <p:cNvPr id="1265" name="Google Shape;1265;g4068525ce9_2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4068525ce9_2_4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8:27-8:29 (2 min)</a:t>
            </a:r>
            <a:endParaRPr dirty="0"/>
          </a:p>
        </p:txBody>
      </p:sp>
      <p:sp>
        <p:nvSpPr>
          <p:cNvPr id="1272" name="Google Shape;1272;g4068525ce9_2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4068525ce9_2_4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8:29-8:30 (1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Default charset is UTF-8</a:t>
            </a:r>
            <a:endParaRPr dirty="0"/>
          </a:p>
        </p:txBody>
      </p:sp>
      <p:sp>
        <p:nvSpPr>
          <p:cNvPr id="1280" name="Google Shape;1280;g4068525ce9_2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6:34-6:35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TAs: slack out these links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BootcampSpot is your central hub for administrative things like your grades, attendance and the course calendar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Demo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Panopto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Demo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GitLab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In a few minutes I’ll demo pulling from this repo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GitHub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We will demo later today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Go through a HW flow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Pre-Work was due yesterday?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Explain markdown and how to pretty-print in Code</a:t>
            </a:r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389528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4b88becf24_0_11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8:30-8:31 (1 min)</a:t>
            </a:r>
            <a:endParaRPr dirty="0"/>
          </a:p>
        </p:txBody>
      </p:sp>
      <p:sp>
        <p:nvSpPr>
          <p:cNvPr id="1286" name="Google Shape;1286;g4b88becf24_0_1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4b88becf24_0_11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8:31-8:31 (&lt;1 min)</a:t>
            </a:r>
            <a:endParaRPr dirty="0"/>
          </a:p>
        </p:txBody>
      </p:sp>
      <p:sp>
        <p:nvSpPr>
          <p:cNvPr id="1293" name="Google Shape;1293;g4b88becf24_0_1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4068525ce9_2_50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8:31-8:34 (3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Most of them are self-descriptive</a:t>
            </a:r>
            <a:endParaRPr dirty="0"/>
          </a:p>
        </p:txBody>
      </p:sp>
      <p:sp>
        <p:nvSpPr>
          <p:cNvPr id="1301" name="Google Shape;1301;g4068525ce9_2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4bacc06d24_0_58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8:34-8:35 (1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(still ugly but at least it has a look to it)</a:t>
            </a:r>
            <a:endParaRPr dirty="0"/>
          </a:p>
        </p:txBody>
      </p:sp>
      <p:sp>
        <p:nvSpPr>
          <p:cNvPr id="1308" name="Google Shape;1308;g4bacc06d24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4bacc06d24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4bacc06d24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8:35-8:38 (3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Demo on the activity with “h1”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Selectors do get more complicated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Lots of options for colors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In general lots of options for values</a:t>
            </a: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4c39bc7c70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4c39bc7c70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8:38-8:40 (2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We can add an attribute specifically to be able to reference it in CSS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Demo on activity with new id and new class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Class attribute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. Class selector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Id attribute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Id selector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Demo linking in CSS as a different file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&lt;link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="stylesheet" type="text/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css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"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href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="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css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style.css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"&gt;</a:t>
            </a: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4c39bc7c70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4c39bc7c70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8:40-8:42 (2 min)</a:t>
            </a:r>
            <a:endParaRPr dirty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4068525ce9_2_5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8:42-8:43 (1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It’s rare but some websites actually only use these two tools</a:t>
            </a:r>
            <a:endParaRPr dirty="0"/>
          </a:p>
        </p:txBody>
      </p:sp>
      <p:sp>
        <p:nvSpPr>
          <p:cNvPr id="1355" name="Google Shape;1355;g4068525ce9_2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4068525ce9_2_5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8:43-8:53 (10 </a:t>
            </a: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sz="1000" dirty="0"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tabLst/>
              <a:defRPr/>
            </a:pPr>
            <a:r>
              <a:rPr lang="en-US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TAs: Slack out the quick-example-internal-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css.html</a:t>
            </a:r>
            <a:r>
              <a:rPr lang="en-US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file to them.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tabLst/>
              <a:defRPr/>
            </a:pPr>
            <a:endParaRPr lang="en-US" sz="1000" b="0" i="0" u="none" strike="noStrike" cap="none" dirty="0">
              <a:solidFill>
                <a:srgbClr val="000000"/>
              </a:solidFill>
              <a:effectLst/>
              <a:latin typeface="Arial"/>
              <a:ea typeface="Roboto"/>
              <a:cs typeface="Arial"/>
              <a:sym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Google demo (“hello”)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#search with color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Backup google “hello” to get suggestions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tabLst/>
              <a:defRPr/>
            </a:pPr>
            <a:endParaRPr lang="en" sz="10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Demo on google with “body” background-color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Also color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" sz="10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quickexample_internalcss.html | 2-BasicCSS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" sz="1000" dirty="0">
              <a:latin typeface="Roboto"/>
              <a:ea typeface="Roboto"/>
              <a:sym typeface="Roboto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Take about 15 minutes to quickly demonstrate a few examples of CSS styling. As a starting point you can use the files inside 05-BasicCSS to showcase the pieces necessary to link an HTML page to CSS.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Point out the following: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That CSS can be linked to tags like h1, h2, p,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and also specific classes (specified by .syntax) and id's (specified by #syntax).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Just show enough to give them an idea of what's possible.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sz="1000" dirty="0"/>
          </a:p>
        </p:txBody>
      </p:sp>
      <p:sp>
        <p:nvSpPr>
          <p:cNvPr id="1360" name="Google Shape;1360;g4068525ce9_2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4f5fdd556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4f5fdd556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8:53-9:13 (20 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min)</a:t>
            </a:r>
            <a:endParaRPr lang="en" sz="1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" sz="1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3-HTML_CSS_Layout </a:t>
            </a:r>
            <a:endParaRPr sz="1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Open the file </a:t>
            </a:r>
            <a:r>
              <a:rPr lang="en-US" dirty="0"/>
              <a:t>html-bio-with-css.html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(</a:t>
            </a:r>
            <a:r>
              <a:rPr lang="en-US" dirty="0"/>
              <a:t>06-HTML_CSS_Layout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in your browser. Warn students that this might be a tough activity for some of them.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It's okay if things start to feel like they're moving quickly.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Throughout your experience as developers you will constantly need to refer back to old materials.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rush and looking back is part of the programming trade.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842900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4068525ce9_2_5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8:53-9:13 (20 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min)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Make sure to include a comma, not just a new line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Open the file </a:t>
            </a:r>
            <a:r>
              <a:rPr lang="en-US" dirty="0"/>
              <a:t>html-bio-with-css.html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(</a:t>
            </a:r>
            <a:r>
              <a:rPr lang="en-US" dirty="0"/>
              <a:t>06-HTML_CSS_Layout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in your browser. Warn students that this might be a tough activity for some of them.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Slack out </a:t>
            </a:r>
            <a:r>
              <a:rPr lang="en-US" dirty="0"/>
              <a:t>06-HTML_CSS_Layout/html-bio-with-css.html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as a starter file.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9:13-9:18 (5 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min)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Recap – go through a completed solution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Ask for questions about anything in this</a:t>
            </a:r>
            <a:endParaRPr lang="en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1372" name="Google Shape;1372;g4068525ce9_2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4068525ce9_2_5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https://www.youtube.com/watch?v=kMBinXTCrXI&amp;list=PLgJ8UgkiorCnMLsUevoQRxH8t9bt7ne14&amp;index=2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TAs: </a:t>
            </a:r>
            <a:r>
              <a:rPr lang="en-US" dirty="0"/>
              <a:t>slack out the video (#resources)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9:18-9:19 (1 min)</a:t>
            </a:r>
            <a:endParaRPr dirty="0"/>
          </a:p>
        </p:txBody>
      </p:sp>
      <p:sp>
        <p:nvSpPr>
          <p:cNvPr id="1379" name="Google Shape;1379;g4068525ce9_2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4068525ce9_2_5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shutterstock_112957384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9:19-9:20 (1 min)</a:t>
            </a:r>
            <a:endParaRPr dirty="0"/>
          </a:p>
        </p:txBody>
      </p:sp>
      <p:sp>
        <p:nvSpPr>
          <p:cNvPr id="1384" name="Google Shape;1384;g4068525ce9_2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4068525ce9_2_5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9:20-9:30 (10 min)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Q&amp;A</a:t>
            </a:r>
            <a:endParaRPr dirty="0"/>
          </a:p>
        </p:txBody>
      </p:sp>
      <p:sp>
        <p:nvSpPr>
          <p:cNvPr id="1391" name="Google Shape;1391;g4068525ce9_2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4068525ce9_2_5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4" name="Google Shape;1384;g4068525ce9_2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6434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6:35-6:36</a:t>
            </a:r>
            <a:endParaRPr dirty="0"/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5190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4068525ce9_2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g4068525ce9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6" name="Google Shape;56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8" name="Google Shape;5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6" name="Google Shape;6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" name="Google Shape;6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2" name="Google Shape;7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6" name="Google Shape;76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6" name="Google Shape;86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3" name="Google Shape;93;p18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7" name="Google Shape;107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109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2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7" name="Google Shape;11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" name="Google Shape;119;p22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0" name="Google Shape;130;p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9" name="Google Shape;1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50;p2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" name="Google Shape;163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8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5" name="Google Shape;165;p28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7" name="Google Shape;167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" name="Google Shape;168;p2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9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9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82" name="Google Shape;182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3" name="Google Shape;183;p30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0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6" name="Google Shape;18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30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3" name="Google Shape;19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6" name="Google Shape;196;p3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7" name="Google Shape;197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8" name="Google Shape;198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3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00" name="Google Shape;200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1" name="Google Shape;201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3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03" name="Google Shape;203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4" name="Google Shape;204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3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6" name="Google Shape;206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7" name="Google Shape;207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" name="Google Shape;208;p31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1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9" name="Google Shape;219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" name="Google Shape;221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2" name="Google Shape;222;p3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3" name="Google Shape;223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" name="Google Shape;224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3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6" name="Google Shape;226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9" name="Google Shape;229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" name="Google Shape;230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231;p3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32" name="Google Shape;23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3" name="Google Shape;23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234;p32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2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2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1" name="Google Shape;241;p3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42" name="Google Shape;24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0" name="Google Shape;250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" name="Google Shape;252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3" name="Google Shape;253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4" name="Google Shape;254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5" name="Google Shape;255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3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9" name="Google Shape;25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3" name="Google Shape;26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7" name="Google Shape;26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1" name="Google Shape;27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5" name="Google Shape;27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33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33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 1">
  <p:cSld name="CUSTOM_2_7_1_3_1_1_3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6" name="Google Shape;286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8" name="Google Shape;28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9" name="Google Shape;289;p3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90" name="Google Shape;290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34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3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5" name="Google Shape;295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9" name="Google Shape;299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03" name="Google Shape;303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34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7" name="Google Shape;30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4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" name="Google Shape;310;p3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11" name="Google Shape;311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2" name="Google Shape;312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" name="Google Shape;313;p34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34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34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subTitle" idx="7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8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22" name="Google Shape;32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" name="Google Shape;323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4" name="Google Shape;324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5" name="Google Shape;325;p3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26" name="Google Shape;326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7" name="Google Shape;327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35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3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" name="Google Shape;330;p3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31" name="Google Shape;331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2" name="Google Shape;332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" name="Google Shape;333;p3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3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35" name="Google Shape;335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6" name="Google Shape;336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3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3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39" name="Google Shape;339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0" name="Google Shape;340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3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2" name="Google Shape;342;p3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43" name="Google Shape;34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4" name="Google Shape;34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5" name="Google Shape;345;p3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47" name="Google Shape;347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8" name="Google Shape;348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5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5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35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35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35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" name="Google Shape;358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61" name="Google Shape;361;p36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62" name="Google Shape;36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3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36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36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67" name="Google Shape;36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36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36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36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72" name="Google Shape;37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3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36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6" name="Google Shape;376;p36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77" name="Google Shape;37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36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36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1" name="Google Shape;381;p36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82" name="Google Shape;38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36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36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36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87" name="Google Shape;38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3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36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36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92" name="Google Shape;39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3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8" name="Google Shape;398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" name="Google Shape;40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3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" name="Google Shape;402;p3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37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3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3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37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3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" name="Google Shape;412;p3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" name="Google Shape;415;p37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3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3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37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3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3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37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3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3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37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3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2" name="Google Shape;432;p3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37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3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3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" name="Google Shape;440;p37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4" name="Google Shape;444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5" name="Google Shape;445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6" name="Google Shape;446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3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" name="Google Shape;448;p3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49" name="Google Shape;44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38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3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" name="Google Shape;453;p3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54" name="Google Shape;45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8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3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" name="Google Shape;458;p3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59" name="Google Shape;45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8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3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3" name="Google Shape;463;p3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64" name="Google Shape;46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8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3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8" name="Google Shape;468;p3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69" name="Google Shape;46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0" name="Google Shape;47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" name="Google Shape;471;p38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3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74" name="Google Shape;47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5" name="Google Shape;47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6" name="Google Shape;476;p38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3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3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79" name="Google Shape;47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3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3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3" name="Google Shape;483;p3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84" name="Google Shape;48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5" name="Google Shape;48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Google Shape;486;p3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93" name="Google Shape;493;p39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94" name="Google Shape;494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5" name="Google Shape;495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6" name="Google Shape;496;p39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9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98" name="Google Shape;498;p39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99" name="Google Shape;499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0" name="Google Shape;500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1" name="Google Shape;501;p39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9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03" name="Google Shape;503;p39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504" name="Google Shape;504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5" name="Google Shape;505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6" name="Google Shape;506;p39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0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3" name="Google Shape;513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4" name="Google Shape;51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16" name="Google Shape;516;p40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517" name="Google Shape;517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18" name="Google Shape;518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" name="Google Shape;519;p40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2" name="Google Shape;522;p40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523" name="Google Shape;523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24" name="Google Shape;524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5" name="Google Shape;525;p40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9" name="Google Shape;529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0" name="Google Shape;53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1" name="Google Shape;531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2" name="Google Shape;532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41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4" name="Google Shape;534;p41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41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41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41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41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9" name="Google Shape;539;p41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0" name="Google Shape;540;p41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41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41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5" name="Google Shape;545;p41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6" name="Google Shape;546;p41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41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1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41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41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41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1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_7_1_5_1_1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4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43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9" name="Google Shape;559;p4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0" name="Google Shape;5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3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62" name="Google Shape;562;p43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4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6" name="Google Shape;566;p4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44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68" name="Google Shape;5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45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72" name="Google Shape;572;p45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6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77" name="Google Shape;577;p46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8" name="Google Shape;578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2" name="Google Shape;582;p47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47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84" name="Google Shape;584;p47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5" name="Google Shape;585;p47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47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0" name="Google Shape;590;p48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91" name="Google Shape;591;p48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48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48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48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49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98" name="Google Shape;598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50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602" name="Google Shape;602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rgbClr val="404040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51"/>
          <p:cNvSpPr/>
          <p:nvPr/>
        </p:nvSpPr>
        <p:spPr>
          <a:xfrm>
            <a:off x="426890" y="2803209"/>
            <a:ext cx="6335862" cy="257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51"/>
          <p:cNvSpPr/>
          <p:nvPr/>
        </p:nvSpPr>
        <p:spPr>
          <a:xfrm>
            <a:off x="426890" y="3014288"/>
            <a:ext cx="3535510" cy="255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lang="en"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607" name="Google Shape;607;p51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1" cy="653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tx">
  <p:cSld name="TITLE_AND_BODY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2"/>
          <p:cNvSpPr/>
          <p:nvPr/>
        </p:nvSpPr>
        <p:spPr>
          <a:xfrm>
            <a:off x="-1" y="4814223"/>
            <a:ext cx="9155743" cy="343311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5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490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11" name="Google Shape;611;p52"/>
          <p:cNvCxnSpPr/>
          <p:nvPr/>
        </p:nvCxnSpPr>
        <p:spPr>
          <a:xfrm>
            <a:off x="0" y="490390"/>
            <a:ext cx="9144001" cy="1"/>
          </a:xfrm>
          <a:prstGeom prst="straightConnector1">
            <a:avLst/>
          </a:prstGeom>
          <a:noFill/>
          <a:ln w="41275" cap="flat" cmpd="sng">
            <a:solidFill>
              <a:srgbClr val="C83232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lank">
  <p:cSld name="1_Blank">
    <p:bg>
      <p:bgPr>
        <a:solidFill>
          <a:srgbClr val="404040"/>
        </a:solidFill>
        <a:effectLst/>
      </p:bgPr>
    </p:bg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53"/>
          <p:cNvSpPr/>
          <p:nvPr/>
        </p:nvSpPr>
        <p:spPr>
          <a:xfrm>
            <a:off x="426890" y="2803209"/>
            <a:ext cx="6335862" cy="257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53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1" cy="653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533400" y="4898707"/>
            <a:ext cx="2787650" cy="151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sp>
        <p:nvSpPr>
          <p:cNvPr id="52" name="Google Shape;52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microsoft.com/office/2007/relationships/hdphoto" Target="../media/hdphoto2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2.png"/><Relationship Id="rId5" Type="http://schemas.microsoft.com/office/2007/relationships/hdphoto" Target="../media/hdphoto1.wdp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microsoft.com/office/2007/relationships/hdphoto" Target="../media/hdphoto2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2.png"/><Relationship Id="rId5" Type="http://schemas.microsoft.com/office/2007/relationships/hdphoto" Target="../media/hdphoto1.wdp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1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1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5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0.png"/><Relationship Id="rId5" Type="http://schemas.microsoft.com/office/2007/relationships/hdphoto" Target="../media/hdphoto1.wdp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microsoft.com/office/2007/relationships/hdphoto" Target="../media/hdphoto1.wd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1.pn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2.wdp"/><Relationship Id="rId5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2.wdp"/><Relationship Id="rId5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5" Type="http://schemas.microsoft.com/office/2007/relationships/hdphoto" Target="../media/hdphoto2.wdp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6.png"/><Relationship Id="rId5" Type="http://schemas.microsoft.com/office/2007/relationships/hdphoto" Target="../media/hdphoto2.wdp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house-cup-bootcamp.herokuapp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7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1.png"/><Relationship Id="rId4" Type="http://schemas.openxmlformats.org/officeDocument/2006/relationships/image" Target="../media/image45.png"/><Relationship Id="rId9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wa.bootcampcontent.com/UWA-Bootcamp/UW-SEA-FSF-PT-11-2019-U-C/tree/master/01-Week_HTML-CSS/01-Day_Intro-HTML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s://codingbootcamp.hosted.panopto.com/Panopto/Pages/Sessions/List.aspx#folderID=%2259769e26-feb7-4894-85f4-aaeb0003f9d9%22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gitbranching.js.org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5.png"/><Relationship Id="rId5" Type="http://schemas.openxmlformats.org/officeDocument/2006/relationships/hyperlink" Target="https://git-scm.com/book/en/v1/Getting-Started-Git-Basics" TargetMode="External"/><Relationship Id="rId4" Type="http://schemas.openxmlformats.org/officeDocument/2006/relationships/hyperlink" Target="https://www.katacoda.com/courses/git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tags/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psum.com/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4.xml"/><Relationship Id="rId5" Type="http://schemas.openxmlformats.org/officeDocument/2006/relationships/hyperlink" Target="mailto:someplace@gmail.com" TargetMode="External"/><Relationship Id="rId4" Type="http://schemas.openxmlformats.org/officeDocument/2006/relationships/hyperlink" Target="https://hipsum.co/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otcampspot.com/" TargetMode="External"/><Relationship Id="rId7" Type="http://schemas.openxmlformats.org/officeDocument/2006/relationships/hyperlink" Target="https://coding-bootcamp-fsf-prework.readthedocs-hosted.com/en/latest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s://uwa.bootcampcontent.com/UWA-Bootcamp/UW-SEA-FSF-PT-11-2019-U-C/" TargetMode="External"/><Relationship Id="rId4" Type="http://schemas.openxmlformats.org/officeDocument/2006/relationships/hyperlink" Target="https://codingbootcamp.hosted.panopto.com/Panopto/Pages/Sessions/List.aspx#folderID=%2259769e26-feb7-4894-85f4-aaeb0003f9d9%22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ieb6Svbc10E&amp;index=1&amp;list=PLgJ8UgkiorCnMLsUevoQRxH8t9bt7ne14" TargetMode="External"/><Relationship Id="rId3" Type="http://schemas.openxmlformats.org/officeDocument/2006/relationships/hyperlink" Target="https://uwa.bootcampcontent.com/UWA-Bootcamp/UW-SEA-FSF-PT-11-2019-U-C/tree/master/01-Week_HTML-CSS/01-Day_Intro-HTML#mini-homework" TargetMode="External"/><Relationship Id="rId7" Type="http://schemas.openxmlformats.org/officeDocument/2006/relationships/hyperlink" Target="https://www.w3schools.com/html/html_paragraphs.as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w3schools.com/html/default.asp" TargetMode="External"/><Relationship Id="rId5" Type="http://schemas.openxmlformats.org/officeDocument/2006/relationships/hyperlink" Target="https://www.w3schools.com/html/" TargetMode="External"/><Relationship Id="rId4" Type="http://schemas.openxmlformats.org/officeDocument/2006/relationships/hyperlink" Target="https://uwa.bootcampcontent.com/UWA-Bootcamp/UW-SEA-FSF-PT-11-2019-U-C/tree/master" TargetMode="External"/><Relationship Id="rId9" Type="http://schemas.openxmlformats.org/officeDocument/2006/relationships/hyperlink" Target="https://developer.mozilla.org/en-US/docs/Learn/HTML/Introduction_to_HTML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MBinXTCrXI&amp;list=PLgJ8UgkiorCnMLsUevoQRxH8t9bt7ne14&amp;index=2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1.2</a:t>
            </a:r>
            <a:endParaRPr/>
          </a:p>
        </p:txBody>
      </p:sp>
      <p:sp>
        <p:nvSpPr>
          <p:cNvPr id="622" name="Google Shape;622;p5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5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Git’n Pro with HTML/CSS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Today’s Objectives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 we will:</a:t>
            </a:r>
            <a:endParaRPr/>
          </a:p>
        </p:txBody>
      </p:sp>
      <p:sp>
        <p:nvSpPr>
          <p:cNvPr id="658" name="Google Shape;658;p60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Understand the importance of version control and how to use </a:t>
            </a:r>
            <a:r>
              <a:rPr lang="en-US" dirty="0"/>
              <a:t>git</a:t>
            </a:r>
            <a:r>
              <a:rPr lang="en" dirty="0"/>
              <a:t>.</a:t>
            </a:r>
            <a:endParaRPr dirty="0"/>
          </a:p>
        </p:txBody>
      </p:sp>
      <p:sp>
        <p:nvSpPr>
          <p:cNvPr id="659" name="Google Shape;659;p6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GitHub repositories, push up code, and share with the class.</a:t>
            </a:r>
            <a:endParaRPr/>
          </a:p>
        </p:txBody>
      </p:sp>
      <p:sp>
        <p:nvSpPr>
          <p:cNvPr id="660" name="Google Shape;660;p60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more HTML documents.</a:t>
            </a:r>
            <a:endParaRPr/>
          </a:p>
        </p:txBody>
      </p:sp>
      <p:sp>
        <p:nvSpPr>
          <p:cNvPr id="661" name="Google Shape;661;p60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how to properly use basic HTML tags.</a:t>
            </a:r>
            <a:endParaRPr/>
          </a:p>
        </p:txBody>
      </p:sp>
      <p:sp>
        <p:nvSpPr>
          <p:cNvPr id="662" name="Google Shape;662;p6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 basic CSS styling to HTML documents.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Thyself</a:t>
            </a:r>
            <a:endParaRPr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If you are a beginner to HTML/CSS and coding, your objectives are to:</a:t>
            </a:r>
            <a:endParaRPr b="1" dirty="0"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Continue to get comfortable with HTML</a:t>
            </a:r>
            <a:endParaRPr dirty="0"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Be able to write a complete, basic HTML document (like in the last class)</a:t>
            </a:r>
            <a:endParaRPr dirty="0"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Understand the function of CSS and how it works with HTML</a:t>
            </a:r>
            <a:endParaRPr dirty="0"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Be able to use Git and GitHub to upload code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If you’ve had past exposure to HTML/CSS and coding and felt comfortable with the last lesson, your objectives are to:</a:t>
            </a:r>
            <a:endParaRPr b="1" dirty="0"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Aim to build up your skills</a:t>
            </a:r>
            <a:endParaRPr dirty="0"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Clear up any questions or confusion you have about HTML</a:t>
            </a:r>
            <a:endParaRPr dirty="0"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Become knowledgeable about a wider range of HTML and CSS tags</a:t>
            </a:r>
            <a:endParaRPr dirty="0"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Be able to selectively apply CSS to specific HTML elements</a:t>
            </a:r>
            <a:endParaRPr dirty="0"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Be able to use Git and GitHub to upload code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Git?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Collaborative Coding</a:t>
            </a:r>
            <a:endParaRPr/>
          </a:p>
        </p:txBody>
      </p:sp>
      <p:sp>
        <p:nvSpPr>
          <p:cNvPr id="679" name="Google Shape;679;p63"/>
          <p:cNvSpPr txBox="1">
            <a:spLocks noGrp="1"/>
          </p:cNvSpPr>
          <p:nvPr>
            <p:ph type="body" idx="3"/>
          </p:nvPr>
        </p:nvSpPr>
        <p:spPr>
          <a:xfrm>
            <a:off x="175" y="801350"/>
            <a:ext cx="8059800" cy="1136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Modern web development is </a:t>
            </a:r>
            <a:r>
              <a:rPr lang="en" i="1"/>
              <a:t>highly</a:t>
            </a:r>
            <a:r>
              <a:rPr lang="en"/>
              <a:t> collaborative.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Teams are often extremely large and spread out across the country or world.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Apps are sometimes made up of hundreds or even thousands of files.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graphicFrame>
        <p:nvGraphicFramePr>
          <p:cNvPr id="680" name="Google Shape;680;p63"/>
          <p:cNvGraphicFramePr/>
          <p:nvPr>
            <p:extLst>
              <p:ext uri="{D42A27DB-BD31-4B8C-83A1-F6EECF244321}">
                <p14:modId xmlns:p14="http://schemas.microsoft.com/office/powerpoint/2010/main" val="2557209313"/>
              </p:ext>
            </p:extLst>
          </p:nvPr>
        </p:nvGraphicFramePr>
        <p:xfrm>
          <a:off x="449350" y="1895825"/>
          <a:ext cx="8343150" cy="2843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30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2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Git Version Control </a:t>
                      </a:r>
                      <a:r>
                        <a:rPr lang="en-US" sz="1200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System (Git VCS)</a:t>
                      </a:r>
                      <a:endParaRPr sz="1200"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1A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Final</a:t>
                      </a:r>
                      <a:endParaRPr sz="1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Originals</a:t>
                      </a:r>
                      <a:endParaRPr sz="1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Change Requests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92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Developers</a:t>
                      </a:r>
                      <a:endParaRPr sz="10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9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9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81" name="Google Shape;681;p63"/>
          <p:cNvPicPr preferRelativeResize="0"/>
          <p:nvPr/>
        </p:nvPicPr>
        <p:blipFill rotWithShape="1">
          <a:blip r:embed="rId3">
            <a:alphaModFix/>
          </a:blip>
          <a:srcRect t="49" b="49"/>
          <a:stretch/>
        </p:blipFill>
        <p:spPr>
          <a:xfrm>
            <a:off x="247027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2" name="Google Shape;682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40148" y="3571075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3" name="Google Shape;683;p63"/>
          <p:cNvPicPr preferRelativeResize="0"/>
          <p:nvPr/>
        </p:nvPicPr>
        <p:blipFill rotWithShape="1">
          <a:blip r:embed="rId5">
            <a:alphaModFix/>
          </a:blip>
          <a:srcRect t="49" b="49"/>
          <a:stretch/>
        </p:blipFill>
        <p:spPr>
          <a:xfrm>
            <a:off x="441002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4" name="Google Shape;684;p63"/>
          <p:cNvPicPr preferRelativeResize="0"/>
          <p:nvPr/>
        </p:nvPicPr>
        <p:blipFill rotWithShape="1">
          <a:blip r:embed="rId6">
            <a:alphaModFix/>
          </a:blip>
          <a:srcRect t="49" b="49"/>
          <a:stretch/>
        </p:blipFill>
        <p:spPr>
          <a:xfrm>
            <a:off x="542737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5" name="Google Shape;685;p63"/>
          <p:cNvPicPr preferRelativeResize="0"/>
          <p:nvPr/>
        </p:nvPicPr>
        <p:blipFill rotWithShape="1">
          <a:blip r:embed="rId7">
            <a:alphaModFix/>
          </a:blip>
          <a:srcRect t="49" b="49"/>
          <a:stretch/>
        </p:blipFill>
        <p:spPr>
          <a:xfrm>
            <a:off x="6397248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6" name="Google Shape;686;p6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67123" y="3571075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7" name="Google Shape;687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6159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8" name="Google Shape;688;p6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931473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9" name="Google Shape;689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0134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0" name="Google Shape;690;p63"/>
          <p:cNvPicPr preferRelativeResize="0"/>
          <p:nvPr/>
        </p:nvPicPr>
        <p:blipFill rotWithShape="1">
          <a:blip r:embed="rId11">
            <a:alphaModFix/>
          </a:blip>
          <a:srcRect t="49" b="49"/>
          <a:stretch/>
        </p:blipFill>
        <p:spPr>
          <a:xfrm>
            <a:off x="4918698" y="4049600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1" name="Google Shape;691;p63"/>
          <p:cNvPicPr preferRelativeResize="0"/>
          <p:nvPr/>
        </p:nvPicPr>
        <p:blipFill rotWithShape="1">
          <a:blip r:embed="rId12">
            <a:alphaModFix/>
          </a:blip>
          <a:srcRect t="49" b="49"/>
          <a:stretch/>
        </p:blipFill>
        <p:spPr>
          <a:xfrm>
            <a:off x="5888573" y="4049600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2" name="Google Shape;692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5844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3" name="Google Shape;693;p6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890173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694" name="Google Shape;694;p63"/>
          <p:cNvGrpSpPr/>
          <p:nvPr/>
        </p:nvGrpSpPr>
        <p:grpSpPr>
          <a:xfrm>
            <a:off x="1899361" y="2171675"/>
            <a:ext cx="6637914" cy="392650"/>
            <a:chOff x="1848024" y="2095475"/>
            <a:chExt cx="6637914" cy="392650"/>
          </a:xfrm>
        </p:grpSpPr>
        <p:pic>
          <p:nvPicPr>
            <p:cNvPr id="695" name="Google Shape;69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8480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6" name="Google Shape;69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1385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" name="Google Shape;69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4291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" name="Google Shape;69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7197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9" name="Google Shape;69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0103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" name="Google Shape;70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3008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Google Shape;70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5914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" name="Google Shape;70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8820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3" name="Google Shape;70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1726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4" name="Google Shape;70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4631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7537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6" name="Google Shape;70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0443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7" name="Google Shape;70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3349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8" name="Google Shape;70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6254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9" name="Google Shape;70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9160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0" name="Google Shape;71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2066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1" name="Google Shape;71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4972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2" name="Google Shape;71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7877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Google Shape;71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783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Google Shape;71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3689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5" name="Google Shape;71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6595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6" name="Google Shape;71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500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7" name="Google Shape;71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2406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8" name="Google Shape;718;p63"/>
          <p:cNvGrpSpPr/>
          <p:nvPr/>
        </p:nvGrpSpPr>
        <p:grpSpPr>
          <a:xfrm>
            <a:off x="1961603" y="2711840"/>
            <a:ext cx="6637914" cy="392650"/>
            <a:chOff x="1848024" y="2095475"/>
            <a:chExt cx="6637914" cy="392650"/>
          </a:xfrm>
        </p:grpSpPr>
        <p:pic>
          <p:nvPicPr>
            <p:cNvPr id="719" name="Google Shape;71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8480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0" name="Google Shape;72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1385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1" name="Google Shape;72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4291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2" name="Google Shape;72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7197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3" name="Google Shape;72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0103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4" name="Google Shape;72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3008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5" name="Google Shape;72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5914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6" name="Google Shape;72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8820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7" name="Google Shape;72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1726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8" name="Google Shape;72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4631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9" name="Google Shape;72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7537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0" name="Google Shape;73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0443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1" name="Google Shape;73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3349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2" name="Google Shape;73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6254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3" name="Google Shape;73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9160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4" name="Google Shape;73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2066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5" name="Google Shape;73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4972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6" name="Google Shape;73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7877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7" name="Google Shape;73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783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8" name="Google Shape;73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3689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9" name="Google Shape;73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6595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0" name="Google Shape;74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500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1" name="Google Shape;74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2406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2" name="Google Shape;742;p63"/>
          <p:cNvSpPr/>
          <p:nvPr/>
        </p:nvSpPr>
        <p:spPr>
          <a:xfrm rot="-5400000">
            <a:off x="2106425" y="320777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63"/>
          <p:cNvSpPr/>
          <p:nvPr/>
        </p:nvSpPr>
        <p:spPr>
          <a:xfrm rot="-5400000">
            <a:off x="3068000" y="3197719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63"/>
          <p:cNvSpPr/>
          <p:nvPr/>
        </p:nvSpPr>
        <p:spPr>
          <a:xfrm rot="-5400000">
            <a:off x="4131725" y="32001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63"/>
          <p:cNvSpPr/>
          <p:nvPr/>
        </p:nvSpPr>
        <p:spPr>
          <a:xfrm rot="-5400000">
            <a:off x="5093300" y="32001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63"/>
          <p:cNvSpPr/>
          <p:nvPr/>
        </p:nvSpPr>
        <p:spPr>
          <a:xfrm rot="-5400000">
            <a:off x="6080825" y="3202739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63"/>
          <p:cNvSpPr/>
          <p:nvPr/>
        </p:nvSpPr>
        <p:spPr>
          <a:xfrm rot="-5400000">
            <a:off x="7042400" y="32001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63"/>
          <p:cNvSpPr/>
          <p:nvPr/>
        </p:nvSpPr>
        <p:spPr>
          <a:xfrm rot="-5400000">
            <a:off x="1933375" y="2386838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63"/>
          <p:cNvSpPr/>
          <p:nvPr/>
        </p:nvSpPr>
        <p:spPr>
          <a:xfrm rot="-5400000">
            <a:off x="3101600" y="2381800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63"/>
          <p:cNvSpPr/>
          <p:nvPr/>
        </p:nvSpPr>
        <p:spPr>
          <a:xfrm rot="-5400000">
            <a:off x="4269825" y="2383025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63"/>
          <p:cNvSpPr/>
          <p:nvPr/>
        </p:nvSpPr>
        <p:spPr>
          <a:xfrm rot="-5400000">
            <a:off x="5126900" y="2439162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63"/>
          <p:cNvSpPr/>
          <p:nvPr/>
        </p:nvSpPr>
        <p:spPr>
          <a:xfrm rot="-5400000">
            <a:off x="5983975" y="2384325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63"/>
          <p:cNvSpPr/>
          <p:nvPr/>
        </p:nvSpPr>
        <p:spPr>
          <a:xfrm rot="-5400000">
            <a:off x="7152200" y="2383012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63"/>
          <p:cNvSpPr/>
          <p:nvPr/>
        </p:nvSpPr>
        <p:spPr>
          <a:xfrm rot="-5400000">
            <a:off x="8320425" y="2373312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63"/>
          <p:cNvSpPr/>
          <p:nvPr/>
        </p:nvSpPr>
        <p:spPr>
          <a:xfrm rot="-5400000">
            <a:off x="8080175" y="31998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0" name="Google Shape;760;p64"/>
          <p:cNvGraphicFramePr/>
          <p:nvPr>
            <p:extLst>
              <p:ext uri="{D42A27DB-BD31-4B8C-83A1-F6EECF244321}">
                <p14:modId xmlns:p14="http://schemas.microsoft.com/office/powerpoint/2010/main" val="2082525935"/>
              </p:ext>
            </p:extLst>
          </p:nvPr>
        </p:nvGraphicFramePr>
        <p:xfrm>
          <a:off x="438938" y="1252950"/>
          <a:ext cx="7949250" cy="32858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264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400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Programming Team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Dennis Ritchie</a:t>
                      </a: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/>
                        <a:t>Linus Torvalds</a:t>
                      </a: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Bjarne Stroustrup</a:t>
                      </a: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61" name="Google Shape;761;p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Team’s Task</a:t>
            </a:r>
            <a:endParaRPr/>
          </a:p>
        </p:txBody>
      </p:sp>
      <p:sp>
        <p:nvSpPr>
          <p:cNvPr id="762" name="Google Shape;762;p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Make a list of </a:t>
            </a:r>
            <a:r>
              <a:rPr lang="en-US" dirty="0"/>
              <a:t>projects</a:t>
            </a:r>
            <a:r>
              <a:rPr lang="en" dirty="0"/>
              <a:t> you’ve written in the past. </a:t>
            </a:r>
            <a:endParaRPr dirty="0"/>
          </a:p>
        </p:txBody>
      </p:sp>
      <p:pic>
        <p:nvPicPr>
          <p:cNvPr id="763" name="Google Shape;763;p64"/>
          <p:cNvPicPr preferRelativeResize="0"/>
          <p:nvPr/>
        </p:nvPicPr>
        <p:blipFill>
          <a:blip r:embed="rId3"/>
          <a:srcRect/>
          <a:stretch/>
        </p:blipFill>
        <p:spPr>
          <a:xfrm>
            <a:off x="3591966" y="2261407"/>
            <a:ext cx="1643193" cy="19494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 descr="Image result for dennis ritchie logo">
            <a:extLst>
              <a:ext uri="{FF2B5EF4-FFF2-40B4-BE49-F238E27FC236}">
                <a16:creationId xmlns:a16="http://schemas.microsoft.com/office/drawing/2014/main" id="{7B010D9C-399F-48F6-8EAC-C7758B4EC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7" y="2195543"/>
            <a:ext cx="2069432" cy="206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bjarne stroustrup avatar">
            <a:extLst>
              <a:ext uri="{FF2B5EF4-FFF2-40B4-BE49-F238E27FC236}">
                <a16:creationId xmlns:a16="http://schemas.microsoft.com/office/drawing/2014/main" id="{7C0783CF-519F-4092-ACA2-9EE01CC98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781" y="2195543"/>
            <a:ext cx="2039413" cy="206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65"/>
          <p:cNvSpPr/>
          <p:nvPr/>
        </p:nvSpPr>
        <p:spPr>
          <a:xfrm>
            <a:off x="51282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Dennis Ritchie’s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1" name="Google Shape;771;p65"/>
          <p:cNvSpPr txBox="1">
            <a:spLocks noGrp="1"/>
          </p:cNvSpPr>
          <p:nvPr>
            <p:ph type="subTitle" idx="1"/>
          </p:nvPr>
        </p:nvSpPr>
        <p:spPr>
          <a:xfrm>
            <a:off x="978375" y="1286825"/>
            <a:ext cx="4090500" cy="328500"/>
          </a:xfrm>
          <a:prstGeom prst="rect">
            <a:avLst/>
          </a:prstGeom>
          <a:solidFill>
            <a:srgbClr val="F7EF6A"/>
          </a:solidFill>
        </p:spPr>
        <p:txBody>
          <a:bodyPr spcFirstLastPara="1" wrap="square" lIns="1005825" tIns="91425" rIns="91425" bIns="91425" anchor="t" anchorCtr="0">
            <a:noAutofit/>
          </a:bodyPr>
          <a:lstStyle/>
          <a:p>
            <a:pPr lvl="0"/>
            <a:r>
              <a:rPr lang="en-US" sz="1100" b="1" dirty="0">
                <a:solidFill>
                  <a:schemeClr val="dk1"/>
                </a:solidFill>
              </a:rPr>
              <a:t>Dennis </a:t>
            </a:r>
            <a:r>
              <a:rPr lang="en" sz="1100" b="1" dirty="0">
                <a:solidFill>
                  <a:schemeClr val="dk1"/>
                </a:solidFill>
              </a:rPr>
              <a:t>is programming away.</a:t>
            </a:r>
            <a:endParaRPr sz="1100" b="1" dirty="0"/>
          </a:p>
        </p:txBody>
      </p:sp>
      <p:sp>
        <p:nvSpPr>
          <p:cNvPr id="772" name="Google Shape;772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-US" dirty="0"/>
              <a:t>Dennis </a:t>
            </a:r>
            <a:r>
              <a:rPr lang="en" dirty="0"/>
              <a:t>&amp; </a:t>
            </a:r>
            <a:r>
              <a:rPr lang="en-US" dirty="0"/>
              <a:t>Bjarne </a:t>
            </a:r>
            <a:r>
              <a:rPr lang="en" dirty="0"/>
              <a:t>Make Their Edits</a:t>
            </a:r>
            <a:endParaRPr dirty="0"/>
          </a:p>
        </p:txBody>
      </p:sp>
      <p:pic>
        <p:nvPicPr>
          <p:cNvPr id="773" name="Google Shape;7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9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5" name="Google Shape;775;p65"/>
          <p:cNvSpPr/>
          <p:nvPr/>
        </p:nvSpPr>
        <p:spPr>
          <a:xfrm>
            <a:off x="5128200" y="315687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6" name="Google Shape;776;p65"/>
          <p:cNvSpPr txBox="1">
            <a:spLocks noGrp="1"/>
          </p:cNvSpPr>
          <p:nvPr>
            <p:ph type="subTitle" idx="1"/>
          </p:nvPr>
        </p:nvSpPr>
        <p:spPr>
          <a:xfrm>
            <a:off x="978375" y="3156875"/>
            <a:ext cx="4090500" cy="328500"/>
          </a:xfrm>
          <a:prstGeom prst="rect">
            <a:avLst/>
          </a:prstGeom>
          <a:solidFill>
            <a:srgbClr val="1D7E74"/>
          </a:solidFill>
        </p:spPr>
        <p:txBody>
          <a:bodyPr spcFirstLastPara="1" wrap="square" lIns="1005825" tIns="91425" rIns="91425" bIns="91425" anchor="t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</a:rPr>
              <a:t>Bjarne </a:t>
            </a:r>
            <a:r>
              <a:rPr lang="en" sz="1100" b="1" dirty="0">
                <a:solidFill>
                  <a:srgbClr val="FFFFFF"/>
                </a:solidFill>
              </a:rPr>
              <a:t>is programming away.</a:t>
            </a:r>
            <a:endParaRPr sz="1100" b="1" dirty="0">
              <a:solidFill>
                <a:srgbClr val="FFFFFF"/>
              </a:solidFill>
            </a:endParaRPr>
          </a:p>
        </p:txBody>
      </p:sp>
      <p:pic>
        <p:nvPicPr>
          <p:cNvPr id="777" name="Google Shape;77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9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9" name="Google Shape;779;p65"/>
          <p:cNvSpPr/>
          <p:nvPr/>
        </p:nvSpPr>
        <p:spPr>
          <a:xfrm>
            <a:off x="5468325" y="16975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lnSpc>
                <a:spcPct val="115000"/>
              </a:lnSpc>
              <a:buSzPts val="1600"/>
            </a:pP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br>
              <a:rPr lang="en-US" sz="1200" dirty="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-US" sz="1200" dirty="0">
                <a:latin typeface="Inconsolata"/>
                <a:ea typeface="Inconsolata"/>
                <a:cs typeface="Inconsolata"/>
                <a:sym typeface="Inconsolata"/>
              </a:rPr>
              <a:t>    &lt;li&gt;C&lt;/li&gt;</a:t>
            </a:r>
            <a:endParaRPr sz="1200" dirty="0"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The C Programming Language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b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Unix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80" name="Google Shape;780;p65"/>
          <p:cNvSpPr/>
          <p:nvPr/>
        </p:nvSpPr>
        <p:spPr>
          <a:xfrm>
            <a:off x="5468325" y="3568752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C++</a:t>
            </a: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b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The C++ Programming Language</a:t>
            </a: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b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A Tour of C++</a:t>
            </a: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4" name="Picture 2" descr="Image result for dennis ritchie logo">
            <a:extLst>
              <a:ext uri="{FF2B5EF4-FFF2-40B4-BE49-F238E27FC236}">
                <a16:creationId xmlns:a16="http://schemas.microsoft.com/office/drawing/2014/main" id="{2F760536-1151-4B77-8ABE-064CB44A4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94" y="655721"/>
            <a:ext cx="1504162" cy="150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Image result for bjarne stroustrup avatar">
            <a:extLst>
              <a:ext uri="{FF2B5EF4-FFF2-40B4-BE49-F238E27FC236}">
                <a16:creationId xmlns:a16="http://schemas.microsoft.com/office/drawing/2014/main" id="{DE6FC3F8-56BB-48E1-88CC-B6D2A743B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9" y="2627276"/>
            <a:ext cx="1525442" cy="154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Image result for bjarne stroustrup avatar">
            <a:extLst>
              <a:ext uri="{FF2B5EF4-FFF2-40B4-BE49-F238E27FC236}">
                <a16:creationId xmlns:a16="http://schemas.microsoft.com/office/drawing/2014/main" id="{E38ACE4B-1358-459B-9C8F-791AE9B43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969" y="721329"/>
            <a:ext cx="1302980" cy="132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dennis ritchie logo">
            <a:extLst>
              <a:ext uri="{FF2B5EF4-FFF2-40B4-BE49-F238E27FC236}">
                <a16:creationId xmlns:a16="http://schemas.microsoft.com/office/drawing/2014/main" id="{5A54E4B1-8F95-440F-911F-96CEC3E48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89" y="418110"/>
            <a:ext cx="1771230" cy="177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5" name="Google Shape;785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Different Solutions</a:t>
            </a:r>
            <a:endParaRPr/>
          </a:p>
        </p:txBody>
      </p:sp>
      <p:sp>
        <p:nvSpPr>
          <p:cNvPr id="787" name="Google Shape;787;p66"/>
          <p:cNvSpPr/>
          <p:nvPr/>
        </p:nvSpPr>
        <p:spPr>
          <a:xfrm>
            <a:off x="6435350" y="130372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9" name="Google Shape;789;p66"/>
          <p:cNvSpPr/>
          <p:nvPr/>
        </p:nvSpPr>
        <p:spPr>
          <a:xfrm>
            <a:off x="5113575" y="2244325"/>
            <a:ext cx="39729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&lt;li&gt;C++&lt;/li&gt;</a:t>
            </a:r>
            <a:b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C++ Programming Language&lt;/li&gt;</a:t>
            </a:r>
            <a:b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 Tour of C++&lt;/li&gt;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grpSp>
        <p:nvGrpSpPr>
          <p:cNvPr id="790" name="Google Shape;790;p66"/>
          <p:cNvGrpSpPr/>
          <p:nvPr/>
        </p:nvGrpSpPr>
        <p:grpSpPr>
          <a:xfrm>
            <a:off x="4031478" y="2244325"/>
            <a:ext cx="1000748" cy="1186955"/>
            <a:chOff x="7722400" y="2661775"/>
            <a:chExt cx="1202100" cy="1425600"/>
          </a:xfrm>
        </p:grpSpPr>
        <p:sp>
          <p:nvSpPr>
            <p:cNvPr id="791" name="Google Shape;791;p66"/>
            <p:cNvSpPr/>
            <p:nvPr/>
          </p:nvSpPr>
          <p:spPr>
            <a:xfrm>
              <a:off x="7722400" y="2661775"/>
              <a:ext cx="1202100" cy="1425600"/>
            </a:xfrm>
            <a:prstGeom prst="rect">
              <a:avLst/>
            </a:prstGeom>
            <a:solidFill>
              <a:srgbClr val="C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DIFFERENT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792" name="Google Shape;792;p6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35113" y="2979146"/>
              <a:ext cx="976676" cy="97575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793" name="Google Shape;793;p66"/>
          <p:cNvSpPr/>
          <p:nvPr/>
        </p:nvSpPr>
        <p:spPr>
          <a:xfrm>
            <a:off x="431225" y="22504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b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&lt;li&gt;C&lt;/li&gt;</a:t>
            </a:r>
          </a:p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&lt;li&gt;The C Programming Language by K&amp;R&lt;/li&gt;</a:t>
            </a:r>
            <a:b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&lt;li&gt;Unix&lt;/li&gt;</a:t>
            </a:r>
          </a:p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</p:txBody>
      </p:sp>
      <p:sp>
        <p:nvSpPr>
          <p:cNvPr id="794" name="Google Shape;794;p66"/>
          <p:cNvSpPr/>
          <p:nvPr/>
        </p:nvSpPr>
        <p:spPr>
          <a:xfrm>
            <a:off x="1928475" y="130677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Dennis Ritchie’s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5" name="Google Shape;795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52025" y="1007588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96" name="Google Shape;796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95250" y="9455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Image result for bjarne stroustrup avatar">
            <a:extLst>
              <a:ext uri="{FF2B5EF4-FFF2-40B4-BE49-F238E27FC236}">
                <a16:creationId xmlns:a16="http://schemas.microsoft.com/office/drawing/2014/main" id="{15B06AFB-E85B-473D-A898-FDEE7C5A0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08" y="2547088"/>
            <a:ext cx="1524667" cy="154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dennis ritchie logo">
            <a:extLst>
              <a:ext uri="{FF2B5EF4-FFF2-40B4-BE49-F238E27FC236}">
                <a16:creationId xmlns:a16="http://schemas.microsoft.com/office/drawing/2014/main" id="{3E7B5D2E-FBE3-4447-AB1B-026A7ED30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76" y="576658"/>
            <a:ext cx="1504162" cy="150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1" name="Google Shape;801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Resolution</a:t>
            </a:r>
            <a:endParaRPr/>
          </a:p>
        </p:txBody>
      </p:sp>
      <p:sp>
        <p:nvSpPr>
          <p:cNvPr id="804" name="Google Shape;804;p67"/>
          <p:cNvSpPr/>
          <p:nvPr/>
        </p:nvSpPr>
        <p:spPr>
          <a:xfrm>
            <a:off x="5558970" y="1994879"/>
            <a:ext cx="2863458" cy="1604797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Roboto"/>
                <a:ea typeface="Roboto"/>
                <a:cs typeface="Roboto"/>
                <a:sym typeface="Roboto"/>
              </a:rPr>
              <a:t>Let’s settle on this:</a:t>
            </a:r>
            <a:endParaRPr sz="16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latin typeface="Roboto"/>
              <a:ea typeface="Roboto"/>
              <a:cs typeface="Roboto"/>
              <a:sym typeface="Roboto"/>
            </a:endParaRPr>
          </a:p>
          <a:p>
            <a:r>
              <a:rPr lang="it-IT" sz="1200" dirty="0"/>
              <a:t>&lt;ul&gt;</a:t>
            </a:r>
          </a:p>
          <a:p>
            <a:r>
              <a:rPr lang="it-IT" sz="1200" dirty="0"/>
              <a:t>    &lt;li&gt;Programming Languages&lt;/li&gt;</a:t>
            </a:r>
          </a:p>
          <a:p>
            <a:r>
              <a:rPr lang="it-IT" sz="1200" dirty="0"/>
              <a:t>    &lt;li&gt;Books&lt;/li&gt;</a:t>
            </a:r>
          </a:p>
          <a:p>
            <a:r>
              <a:rPr lang="it-IT" sz="1200" dirty="0"/>
              <a:t>    &lt;li&gt;Kernels&lt;/li&gt;</a:t>
            </a:r>
          </a:p>
          <a:p>
            <a:r>
              <a:rPr lang="it-IT" sz="1200" dirty="0"/>
              <a:t>&lt;/ul&gt;</a:t>
            </a:r>
            <a:br>
              <a:rPr lang="it-IT" sz="800" dirty="0"/>
            </a:br>
            <a:endParaRPr lang="it-IT" sz="8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05" name="Google Shape;805;p67"/>
          <p:cNvSpPr/>
          <p:nvPr/>
        </p:nvSpPr>
        <p:spPr>
          <a:xfrm>
            <a:off x="1666345" y="1739627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b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&lt;li&gt;C&lt;/li&gt;</a:t>
            </a:r>
          </a:p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&lt;li&gt;The C Programming Language&lt;/li&gt;</a:t>
            </a:r>
            <a:b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&lt;li&gt;Unix&lt;/li&gt;</a:t>
            </a:r>
          </a:p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</p:txBody>
      </p:sp>
      <p:sp>
        <p:nvSpPr>
          <p:cNvPr id="806" name="Google Shape;806;p67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latin typeface="Roboto"/>
                <a:ea typeface="Roboto"/>
                <a:cs typeface="Roboto"/>
                <a:sym typeface="Roboto"/>
              </a:rPr>
              <a:t>Dennis’ </a:t>
            </a:r>
            <a:r>
              <a:rPr lang="en" sz="1100" b="1" dirty="0"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7" name="Google Shape;807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08" name="Google Shape;808;p67"/>
          <p:cNvSpPr/>
          <p:nvPr/>
        </p:nvSpPr>
        <p:spPr>
          <a:xfrm>
            <a:off x="1927800" y="3271176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9" name="Google Shape;809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1500" y="2912976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10" name="Google Shape;810;p67"/>
          <p:cNvSpPr/>
          <p:nvPr/>
        </p:nvSpPr>
        <p:spPr>
          <a:xfrm>
            <a:off x="1624229" y="3737193"/>
            <a:ext cx="40263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&lt;li&gt;C++&lt;/li&gt;</a:t>
            </a:r>
            <a:b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C++ Programming Language&lt;/li&gt;</a:t>
            </a:r>
            <a:b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 Tour of C++&lt;/li&gt;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63;p64">
            <a:extLst>
              <a:ext uri="{FF2B5EF4-FFF2-40B4-BE49-F238E27FC236}">
                <a16:creationId xmlns:a16="http://schemas.microsoft.com/office/drawing/2014/main" id="{8B108DE1-C7CD-42A9-B935-2155D175BDFB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698002" y="1155380"/>
            <a:ext cx="1369735" cy="162500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15" name="Google Shape;815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dirty="0"/>
              <a:t>Linus </a:t>
            </a:r>
            <a:r>
              <a:rPr lang="en" dirty="0"/>
              <a:t>Writes </a:t>
            </a:r>
            <a:r>
              <a:rPr lang="en-US" dirty="0"/>
              <a:t>His</a:t>
            </a:r>
            <a:r>
              <a:rPr lang="en" dirty="0"/>
              <a:t> Own Version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7" name="Google Shape;817;p68"/>
          <p:cNvSpPr/>
          <p:nvPr/>
        </p:nvSpPr>
        <p:spPr>
          <a:xfrm>
            <a:off x="3091641" y="2218500"/>
            <a:ext cx="576917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Linux</a:t>
            </a: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Linus’s law</a:t>
            </a: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Tanenbaum–Torvalds debate</a:t>
            </a: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8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18" name="Google Shape;818;p68"/>
          <p:cNvSpPr/>
          <p:nvPr/>
        </p:nvSpPr>
        <p:spPr>
          <a:xfrm>
            <a:off x="2264087" y="169490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Linus’s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9" name="Google Shape;81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7787" y="133670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-US" dirty="0"/>
              <a:t>Linus </a:t>
            </a:r>
            <a:r>
              <a:rPr lang="en" dirty="0"/>
              <a:t>Overwrites the Work of </a:t>
            </a:r>
            <a:r>
              <a:rPr lang="en-US" dirty="0"/>
              <a:t>His</a:t>
            </a:r>
            <a:r>
              <a:rPr lang="en" dirty="0"/>
              <a:t> Teammates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6" name="Google Shape;826;p69"/>
          <p:cNvSpPr/>
          <p:nvPr/>
        </p:nvSpPr>
        <p:spPr>
          <a:xfrm>
            <a:off x="2230348" y="1164938"/>
            <a:ext cx="4851000" cy="13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 i="0" u="none" strike="noStrike" cap="non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 </a:t>
            </a:r>
            <a:endParaRPr sz="2400" i="0" u="none" strike="noStrike" cap="none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 i="0" u="none" strike="noStrike" cap="non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</a:t>
            </a:r>
            <a:endParaRPr sz="2400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 i="0" u="none" strike="noStrike" cap="non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</a:t>
            </a:r>
            <a:endParaRPr sz="2400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827" name="Google Shape;827;p69"/>
          <p:cNvGraphicFramePr/>
          <p:nvPr>
            <p:extLst>
              <p:ext uri="{D42A27DB-BD31-4B8C-83A1-F6EECF244321}">
                <p14:modId xmlns:p14="http://schemas.microsoft.com/office/powerpoint/2010/main" val="4284539204"/>
              </p:ext>
            </p:extLst>
          </p:nvPr>
        </p:nvGraphicFramePr>
        <p:xfrm>
          <a:off x="228600" y="3242511"/>
          <a:ext cx="8734926" cy="1406221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43674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7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0622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strike="sngStrike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&lt;ul&gt;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strike="sngStrike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    &lt;li&gt;Programming Languages&lt;/li&gt;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strike="sngStrike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    &lt;li&gt;Books&lt;/li&gt;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strike="sngStrike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&lt;li&gt;Kernels&lt;/li&gt;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strike="sngStrike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&lt;/ul&gt;</a:t>
                      </a:r>
                      <a:endParaRPr sz="1600" strike="sngStrike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365750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dirty="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&lt;ul&gt;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dirty="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&lt;li&gt;Linux&lt;/li&gt;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dirty="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&lt;li&gt;Linus’s law&lt;/li&gt;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dirty="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&lt;li&gt;Tanenbaum–Torvalds debate&lt;/li&gt;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 dirty="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&lt;/ul&gt;</a:t>
                      </a:r>
                    </a:p>
                  </a:txBody>
                  <a:tcPr marL="365750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28" name="Google Shape;828;p69"/>
          <p:cNvSpPr/>
          <p:nvPr/>
        </p:nvSpPr>
        <p:spPr>
          <a:xfrm>
            <a:off x="4135260" y="3618171"/>
            <a:ext cx="764100" cy="65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2" name="Google Shape;763;p64">
            <a:extLst>
              <a:ext uri="{FF2B5EF4-FFF2-40B4-BE49-F238E27FC236}">
                <a16:creationId xmlns:a16="http://schemas.microsoft.com/office/drawing/2014/main" id="{9C409185-280D-41E0-9071-313F66260871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419459" y="861175"/>
            <a:ext cx="1643193" cy="19494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How’s Everyone Feeling?</a:t>
            </a:r>
            <a:endParaRPr dirty="0"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Any questions?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Anything you want more clarification on?</a:t>
            </a:r>
          </a:p>
        </p:txBody>
      </p:sp>
    </p:spTree>
    <p:extLst>
      <p:ext uri="{BB962C8B-B14F-4D97-AF65-F5344CB8AC3E}">
        <p14:creationId xmlns:p14="http://schemas.microsoft.com/office/powerpoint/2010/main" val="1097111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70"/>
          <p:cNvSpPr/>
          <p:nvPr/>
        </p:nvSpPr>
        <p:spPr>
          <a:xfrm>
            <a:off x="425175" y="1564050"/>
            <a:ext cx="5935500" cy="6336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6400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“Today we fret and pull on wheels, ignore our regular loss of  time…” Or maybe we should just use Git.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9" name="Google Shape;839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Group Project</a:t>
            </a:r>
            <a:endParaRPr/>
          </a:p>
        </p:txBody>
      </p:sp>
      <p:sp>
        <p:nvSpPr>
          <p:cNvPr id="840" name="Google Shape;840;p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Lesson:</a:t>
            </a:r>
            <a:r>
              <a:rPr lang="en"/>
              <a:t> You should use version control because it helps you manage </a:t>
            </a:r>
            <a:r>
              <a:rPr lang="en">
                <a:solidFill>
                  <a:schemeClr val="dk1"/>
                </a:solidFill>
              </a:rPr>
              <a:t>multiple developers working on a single</a:t>
            </a:r>
            <a:r>
              <a:rPr lang="en"/>
              <a:t> codebase. </a:t>
            </a:r>
            <a:endParaRPr/>
          </a:p>
        </p:txBody>
      </p:sp>
      <p:pic>
        <p:nvPicPr>
          <p:cNvPr id="844" name="Google Shape;84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650" y="1603725"/>
            <a:ext cx="533700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 descr="Image result for dennis ritchie logo">
            <a:extLst>
              <a:ext uri="{FF2B5EF4-FFF2-40B4-BE49-F238E27FC236}">
                <a16:creationId xmlns:a16="http://schemas.microsoft.com/office/drawing/2014/main" id="{A0903382-AEE7-479D-BA65-F3B85E83D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50" y="2441881"/>
            <a:ext cx="1949424" cy="194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oogle Shape;763;p64">
            <a:extLst>
              <a:ext uri="{FF2B5EF4-FFF2-40B4-BE49-F238E27FC236}">
                <a16:creationId xmlns:a16="http://schemas.microsoft.com/office/drawing/2014/main" id="{EF449503-EC7F-4FCE-AD9B-8D874B793359}"/>
              </a:ext>
            </a:extLst>
          </p:cNvPr>
          <p:cNvPicPr preferRelativeResize="0"/>
          <p:nvPr/>
        </p:nvPicPr>
        <p:blipFill>
          <a:blip r:embed="rId6"/>
          <a:srcRect/>
          <a:stretch/>
        </p:blipFill>
        <p:spPr>
          <a:xfrm>
            <a:off x="3411494" y="2660767"/>
            <a:ext cx="1342064" cy="15921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4" descr="Image result for bjarne stroustrup avatar">
            <a:extLst>
              <a:ext uri="{FF2B5EF4-FFF2-40B4-BE49-F238E27FC236}">
                <a16:creationId xmlns:a16="http://schemas.microsoft.com/office/drawing/2014/main" id="{244F2D9A-153B-4980-936B-5060A68BE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172" y="2569239"/>
            <a:ext cx="1870749" cy="189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 Version Control </a:t>
            </a:r>
            <a:r>
              <a:rPr lang="en-US" dirty="0"/>
              <a:t>System (VCS)</a:t>
            </a:r>
            <a:endParaRPr dirty="0"/>
          </a:p>
        </p:txBody>
      </p:sp>
      <p:sp>
        <p:nvSpPr>
          <p:cNvPr id="850" name="Google Shape;850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13632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provides an organized system for managing code when multiple developers work on a project at the same time.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The Benefits of Git</a:t>
            </a:r>
            <a:endParaRPr b="1"/>
          </a:p>
        </p:txBody>
      </p:sp>
      <p:sp>
        <p:nvSpPr>
          <p:cNvPr id="851" name="Google Shape;851;p71"/>
          <p:cNvSpPr/>
          <p:nvPr/>
        </p:nvSpPr>
        <p:spPr>
          <a:xfrm>
            <a:off x="1352550" y="2293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2" name="Google Shape;852;p71"/>
          <p:cNvGrpSpPr/>
          <p:nvPr/>
        </p:nvGrpSpPr>
        <p:grpSpPr>
          <a:xfrm>
            <a:off x="457200" y="2293213"/>
            <a:ext cx="776889" cy="621300"/>
            <a:chOff x="457200" y="1378813"/>
            <a:chExt cx="776889" cy="621300"/>
          </a:xfrm>
        </p:grpSpPr>
        <p:sp>
          <p:nvSpPr>
            <p:cNvPr id="853" name="Google Shape;853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54" name="Google Shape;854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" name="Google Shape;855;p71"/>
          <p:cNvGrpSpPr/>
          <p:nvPr/>
        </p:nvGrpSpPr>
        <p:grpSpPr>
          <a:xfrm>
            <a:off x="457200" y="3143125"/>
            <a:ext cx="776889" cy="621300"/>
            <a:chOff x="457200" y="1378813"/>
            <a:chExt cx="776889" cy="621300"/>
          </a:xfrm>
        </p:grpSpPr>
        <p:sp>
          <p:nvSpPr>
            <p:cNvPr id="856" name="Google Shape;856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57" name="Google Shape;857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8" name="Google Shape;858;p71"/>
          <p:cNvSpPr txBox="1">
            <a:spLocks noGrp="1"/>
          </p:cNvSpPr>
          <p:nvPr>
            <p:ph type="subTitle" idx="1"/>
          </p:nvPr>
        </p:nvSpPr>
        <p:spPr>
          <a:xfrm>
            <a:off x="-12300" y="23124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process for resolving conflicts in code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9" name="Google Shape;859;p71"/>
          <p:cNvSpPr/>
          <p:nvPr/>
        </p:nvSpPr>
        <p:spPr>
          <a:xfrm>
            <a:off x="1352550" y="3145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71"/>
          <p:cNvSpPr txBox="1">
            <a:spLocks noGrp="1"/>
          </p:cNvSpPr>
          <p:nvPr>
            <p:ph type="subTitle" idx="2"/>
          </p:nvPr>
        </p:nvSpPr>
        <p:spPr>
          <a:xfrm>
            <a:off x="-12300" y="31479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Version history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1" name="Google Shape;86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0425" y="1632700"/>
            <a:ext cx="533700" cy="5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Image result for bjarne stroustrup avatar">
            <a:extLst>
              <a:ext uri="{FF2B5EF4-FFF2-40B4-BE49-F238E27FC236}">
                <a16:creationId xmlns:a16="http://schemas.microsoft.com/office/drawing/2014/main" id="{3B3E4122-77D9-4A4C-9DDA-2BCA13793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731" y="2962886"/>
            <a:ext cx="1407814" cy="142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oogle Shape;763;p64">
            <a:extLst>
              <a:ext uri="{FF2B5EF4-FFF2-40B4-BE49-F238E27FC236}">
                <a16:creationId xmlns:a16="http://schemas.microsoft.com/office/drawing/2014/main" id="{7D8834E6-1630-4442-A54C-E596554CDF5F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4085475" y="3045660"/>
            <a:ext cx="1003905" cy="119099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2" descr="Image result for dennis ritchie logo">
            <a:extLst>
              <a:ext uri="{FF2B5EF4-FFF2-40B4-BE49-F238E27FC236}">
                <a16:creationId xmlns:a16="http://schemas.microsoft.com/office/drawing/2014/main" id="{1A1A15AB-4842-4347-8D57-78F731DE1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074" y="2601943"/>
            <a:ext cx="1737085" cy="173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6" name="Google Shape;866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The Group Project </a:t>
            </a:r>
            <a:r>
              <a:rPr lang="en-US" dirty="0">
                <a:solidFill>
                  <a:schemeClr val="dk1"/>
                </a:solidFill>
              </a:rPr>
              <a:t>Using Git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Branch = personal copy</a:t>
            </a:r>
            <a:endParaRPr/>
          </a:p>
        </p:txBody>
      </p:sp>
      <p:sp>
        <p:nvSpPr>
          <p:cNvPr id="868" name="Google Shape;868;p72"/>
          <p:cNvSpPr/>
          <p:nvPr/>
        </p:nvSpPr>
        <p:spPr>
          <a:xfrm>
            <a:off x="3179800" y="1459263"/>
            <a:ext cx="27111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2" name="Google Shape;872;p72"/>
          <p:cNvSpPr/>
          <p:nvPr/>
        </p:nvSpPr>
        <p:spPr>
          <a:xfrm>
            <a:off x="1959713" y="4207425"/>
            <a:ext cx="1621500" cy="2268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latin typeface="Roboto"/>
                <a:ea typeface="Roboto"/>
                <a:cs typeface="Roboto"/>
                <a:sym typeface="Roboto"/>
              </a:rPr>
              <a:t>Dennis’</a:t>
            </a:r>
            <a:r>
              <a:rPr lang="en" sz="1000" b="1" dirty="0"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3" name="Google Shape;873;p72"/>
          <p:cNvSpPr/>
          <p:nvPr/>
        </p:nvSpPr>
        <p:spPr>
          <a:xfrm>
            <a:off x="3786575" y="4207425"/>
            <a:ext cx="1621500" cy="2268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Linus’</a:t>
            </a:r>
            <a:r>
              <a:rPr lang="en" sz="1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4" name="Google Shape;874;p72"/>
          <p:cNvSpPr/>
          <p:nvPr/>
        </p:nvSpPr>
        <p:spPr>
          <a:xfrm>
            <a:off x="5655887" y="4207425"/>
            <a:ext cx="1695407" cy="226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</a:t>
            </a:r>
            <a:r>
              <a:rPr lang="en" sz="1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5" name="Google Shape;875;p72"/>
          <p:cNvSpPr/>
          <p:nvPr/>
        </p:nvSpPr>
        <p:spPr>
          <a:xfrm rot="2767103">
            <a:off x="5318104" y="2344311"/>
            <a:ext cx="967294" cy="227229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72"/>
          <p:cNvSpPr/>
          <p:nvPr/>
        </p:nvSpPr>
        <p:spPr>
          <a:xfrm rot="-2767103" flipH="1">
            <a:off x="2909279" y="2344311"/>
            <a:ext cx="967294" cy="227229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72"/>
          <p:cNvSpPr/>
          <p:nvPr/>
        </p:nvSpPr>
        <p:spPr>
          <a:xfrm rot="5406398">
            <a:off x="4113742" y="2344374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72"/>
          <p:cNvSpPr/>
          <p:nvPr/>
        </p:nvSpPr>
        <p:spPr>
          <a:xfrm>
            <a:off x="3179800" y="1944275"/>
            <a:ext cx="27111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Personal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Image result for bjarne stroustrup avatar">
            <a:extLst>
              <a:ext uri="{FF2B5EF4-FFF2-40B4-BE49-F238E27FC236}">
                <a16:creationId xmlns:a16="http://schemas.microsoft.com/office/drawing/2014/main" id="{5256B1B5-5489-4CA2-A82C-375079AC6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10" y="2344825"/>
            <a:ext cx="1663694" cy="168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dennis ritchie logo">
            <a:extLst>
              <a:ext uri="{FF2B5EF4-FFF2-40B4-BE49-F238E27FC236}">
                <a16:creationId xmlns:a16="http://schemas.microsoft.com/office/drawing/2014/main" id="{F5845C46-31BE-475A-9110-C53E71F43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38" y="412623"/>
            <a:ext cx="1638601" cy="163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3" name="Google Shape;883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 Goes to Work</a:t>
            </a:r>
            <a:endParaRPr/>
          </a:p>
        </p:txBody>
      </p:sp>
      <p:sp>
        <p:nvSpPr>
          <p:cNvPr id="886" name="Google Shape;886;p73"/>
          <p:cNvSpPr/>
          <p:nvPr/>
        </p:nvSpPr>
        <p:spPr>
          <a:xfrm>
            <a:off x="2267925" y="1697524"/>
            <a:ext cx="3776100" cy="110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b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&lt;li&gt;C&lt;/li&gt;</a:t>
            </a:r>
          </a:p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C Programming Language&lt;/li&gt;</a:t>
            </a:r>
            <a:b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&lt;li&gt;Unix&lt;/li&gt;</a:t>
            </a:r>
          </a:p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</p:txBody>
      </p:sp>
      <p:sp>
        <p:nvSpPr>
          <p:cNvPr id="887" name="Google Shape;887;p73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latin typeface="Roboto"/>
                <a:ea typeface="Roboto"/>
                <a:cs typeface="Roboto"/>
                <a:sym typeface="Roboto"/>
              </a:rPr>
              <a:t>Dennis’ </a:t>
            </a:r>
            <a:r>
              <a:rPr lang="en" sz="1100" b="1" dirty="0"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8" name="Google Shape;888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89" name="Google Shape;889;p73"/>
          <p:cNvSpPr/>
          <p:nvPr/>
        </p:nvSpPr>
        <p:spPr>
          <a:xfrm>
            <a:off x="1927800" y="315687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0" name="Google Shape;890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15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91" name="Google Shape;891;p73"/>
          <p:cNvSpPr/>
          <p:nvPr/>
        </p:nvSpPr>
        <p:spPr>
          <a:xfrm>
            <a:off x="2267925" y="3568750"/>
            <a:ext cx="4261800" cy="110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&lt;li&gt;C++&lt;/li&gt;</a:t>
            </a:r>
            <a:b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C++ Programming Language&lt;/li&gt;</a:t>
            </a:r>
            <a:b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 Tour of C++&lt;/li&gt;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74"/>
          <p:cNvSpPr txBox="1">
            <a:spLocks noGrp="1"/>
          </p:cNvSpPr>
          <p:nvPr>
            <p:ph type="subTitle" idx="1"/>
          </p:nvPr>
        </p:nvSpPr>
        <p:spPr>
          <a:xfrm>
            <a:off x="0" y="1316913"/>
            <a:ext cx="2220600" cy="2958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45720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No code conflicts</a:t>
            </a:r>
            <a:r>
              <a:rPr lang="en" b="1"/>
              <a:t> </a:t>
            </a:r>
            <a:endParaRPr b="1"/>
          </a:p>
        </p:txBody>
      </p:sp>
      <p:sp>
        <p:nvSpPr>
          <p:cNvPr id="897" name="Google Shape;897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Dennis </a:t>
            </a:r>
            <a:r>
              <a:rPr lang="en" dirty="0"/>
              <a:t>pushes (uploads) </a:t>
            </a:r>
            <a:r>
              <a:rPr lang="en-US" dirty="0"/>
              <a:t>his</a:t>
            </a:r>
            <a:r>
              <a:rPr lang="en" dirty="0"/>
              <a:t> code changes into the main branch. </a:t>
            </a:r>
            <a:endParaRPr dirty="0"/>
          </a:p>
        </p:txBody>
      </p:sp>
      <p:sp>
        <p:nvSpPr>
          <p:cNvPr id="898" name="Google Shape;898;p74"/>
          <p:cNvSpPr/>
          <p:nvPr/>
        </p:nvSpPr>
        <p:spPr>
          <a:xfrm>
            <a:off x="29824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Dennis’</a:t>
            </a: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9" name="Google Shape;8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825" y="1209518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74"/>
          <p:cNvSpPr/>
          <p:nvPr/>
        </p:nvSpPr>
        <p:spPr>
          <a:xfrm>
            <a:off x="2982400" y="20072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1" name="Google Shape;90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17193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03" name="Google Shape;903;p74"/>
          <p:cNvSpPr/>
          <p:nvPr/>
        </p:nvSpPr>
        <p:spPr>
          <a:xfrm rot="5393602" flipH="1">
            <a:off x="4774042" y="2972674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4" name="Google Shape;90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34471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05" name="Google Shape;905;p74"/>
          <p:cNvSpPr/>
          <p:nvPr/>
        </p:nvSpPr>
        <p:spPr>
          <a:xfrm>
            <a:off x="5419100" y="15244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sp>
        <p:nvSpPr>
          <p:cNvPr id="906" name="Google Shape;906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Dennis </a:t>
            </a:r>
            <a:r>
              <a:rPr lang="en" dirty="0"/>
              <a:t>Pushes First</a:t>
            </a:r>
            <a:endParaRPr dirty="0"/>
          </a:p>
        </p:txBody>
      </p:sp>
      <p:pic>
        <p:nvPicPr>
          <p:cNvPr id="14" name="Picture 2" descr="Image result for dennis ritchie logo">
            <a:extLst>
              <a:ext uri="{FF2B5EF4-FFF2-40B4-BE49-F238E27FC236}">
                <a16:creationId xmlns:a16="http://schemas.microsoft.com/office/drawing/2014/main" id="{506C6473-9FDD-4C64-95AF-5F27D2722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82" y="2998459"/>
            <a:ext cx="1584459" cy="158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76"/>
          <p:cNvSpPr/>
          <p:nvPr/>
        </p:nvSpPr>
        <p:spPr>
          <a:xfrm rot="5406398">
            <a:off x="4821042" y="2673049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Bjarne’s </a:t>
            </a:r>
            <a:r>
              <a:rPr lang="en" dirty="0">
                <a:solidFill>
                  <a:schemeClr val="dk1"/>
                </a:solidFill>
              </a:rPr>
              <a:t>Edits Are Ready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76"/>
          <p:cNvSpPr txBox="1">
            <a:spLocks noGrp="1"/>
          </p:cNvSpPr>
          <p:nvPr>
            <p:ph type="subTitle" idx="1"/>
          </p:nvPr>
        </p:nvSpPr>
        <p:spPr>
          <a:xfrm>
            <a:off x="0" y="837675"/>
            <a:ext cx="9144000" cy="364800"/>
          </a:xfrm>
          <a:prstGeom prst="rect">
            <a:avLst/>
          </a:prstGeom>
        </p:spPr>
        <p:txBody>
          <a:bodyPr spcFirstLastPara="1" wrap="square" lIns="914400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Rule: </a:t>
            </a:r>
            <a:r>
              <a:rPr lang="en">
                <a:solidFill>
                  <a:schemeClr val="dk1"/>
                </a:solidFill>
              </a:rPr>
              <a:t>Pull first, and then push your changes.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0" name="Google Shape;92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75" y="790500"/>
            <a:ext cx="533700" cy="5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76"/>
          <p:cNvSpPr/>
          <p:nvPr/>
        </p:nvSpPr>
        <p:spPr>
          <a:xfrm>
            <a:off x="29824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2" name="Google Shape;922;p76"/>
          <p:cNvSpPr/>
          <p:nvPr/>
        </p:nvSpPr>
        <p:spPr>
          <a:xfrm>
            <a:off x="2982400" y="20072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3" name="Google Shape;92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17193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24" name="Google Shape;92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34471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25" name="Google Shape;925;p76"/>
          <p:cNvSpPr/>
          <p:nvPr/>
        </p:nvSpPr>
        <p:spPr>
          <a:xfrm>
            <a:off x="5419100" y="15244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12" name="Picture 4" descr="Image result for bjarne stroustrup avatar">
            <a:extLst>
              <a:ext uri="{FF2B5EF4-FFF2-40B4-BE49-F238E27FC236}">
                <a16:creationId xmlns:a16="http://schemas.microsoft.com/office/drawing/2014/main" id="{09751E8B-6294-4B9B-8693-7EFEE94BE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373" y="3218335"/>
            <a:ext cx="1449342" cy="147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Bjarne </a:t>
            </a:r>
            <a:r>
              <a:rPr lang="en" dirty="0">
                <a:solidFill>
                  <a:schemeClr val="dk1"/>
                </a:solidFill>
              </a:rPr>
              <a:t>Conflicts with the Master Branch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2" name="Google Shape;932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338" y="673637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77"/>
          <p:cNvSpPr/>
          <p:nvPr/>
        </p:nvSpPr>
        <p:spPr>
          <a:xfrm>
            <a:off x="1028175" y="755125"/>
            <a:ext cx="39645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Git sees a conflict.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lang="en" sz="1200" b="1"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solidFill>
                <a:srgbClr val="FF26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endParaRPr sz="1200" b="1">
              <a:solidFill>
                <a:srgbClr val="FF26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34" name="Google Shape;934;p77"/>
          <p:cNvSpPr/>
          <p:nvPr/>
        </p:nvSpPr>
        <p:spPr>
          <a:xfrm rot="5406398">
            <a:off x="7259442" y="2825449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77"/>
          <p:cNvSpPr/>
          <p:nvPr/>
        </p:nvSpPr>
        <p:spPr>
          <a:xfrm>
            <a:off x="54208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6" name="Google Shape;936;p77"/>
          <p:cNvSpPr/>
          <p:nvPr/>
        </p:nvSpPr>
        <p:spPr>
          <a:xfrm>
            <a:off x="5420800" y="21596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7" name="Google Shape;937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6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38" name="Google Shape;938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2162" y="3593524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39" name="Google Shape;939;p77"/>
          <p:cNvSpPr/>
          <p:nvPr/>
        </p:nvSpPr>
        <p:spPr>
          <a:xfrm>
            <a:off x="7857500" y="16768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sp>
        <p:nvSpPr>
          <p:cNvPr id="941" name="Google Shape;941;p77"/>
          <p:cNvSpPr txBox="1"/>
          <p:nvPr/>
        </p:nvSpPr>
        <p:spPr>
          <a:xfrm>
            <a:off x="1128975" y="1116138"/>
            <a:ext cx="3964500" cy="176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lvl="0" indent="457200">
              <a:lnSpc>
                <a:spcPct val="115000"/>
              </a:lnSpc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&lt;li&gt;C&lt;/li&gt;</a:t>
            </a:r>
          </a:p>
          <a:p>
            <a:pPr lvl="0" indent="457200">
              <a:lnSpc>
                <a:spcPct val="115000"/>
              </a:lnSpc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C Programming Language&lt;/li&gt;</a:t>
            </a:r>
          </a:p>
          <a:p>
            <a:pPr lvl="0" indent="457200">
              <a:lnSpc>
                <a:spcPct val="115000"/>
              </a:lnSpc>
            </a:pPr>
            <a:r>
              <a:rPr lang="it-IT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&lt;li&gt;Unix&lt;/li&gt;</a:t>
            </a: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</a:t>
            </a:r>
            <a:r>
              <a:rPr lang="en-US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C++</a:t>
            </a: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</a:t>
            </a:r>
            <a:r>
              <a:rPr lang="en-US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The C++ Programming Language</a:t>
            </a: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lvl="0" indent="457200">
              <a:lnSpc>
                <a:spcPct val="115000"/>
              </a:lnSpc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</a:t>
            </a:r>
            <a:r>
              <a:rPr lang="en-US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A Tour of C++</a:t>
            </a: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 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 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3" name="Picture 4" descr="Image result for bjarne stroustrup avatar">
            <a:extLst>
              <a:ext uri="{FF2B5EF4-FFF2-40B4-BE49-F238E27FC236}">
                <a16:creationId xmlns:a16="http://schemas.microsoft.com/office/drawing/2014/main" id="{5AC018E7-D3E9-432B-AA64-FD74B9219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4" y="3154395"/>
            <a:ext cx="1449342" cy="147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Bjarne</a:t>
            </a:r>
            <a:r>
              <a:rPr lang="en" dirty="0">
                <a:solidFill>
                  <a:schemeClr val="dk1"/>
                </a:solidFill>
              </a:rPr>
              <a:t> Resolves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78"/>
          <p:cNvSpPr/>
          <p:nvPr/>
        </p:nvSpPr>
        <p:spPr>
          <a:xfrm>
            <a:off x="1469102" y="3962400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8" name="Google Shape;94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3728" y="363591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50" name="Google Shape;950;p78"/>
          <p:cNvSpPr/>
          <p:nvPr/>
        </p:nvSpPr>
        <p:spPr>
          <a:xfrm>
            <a:off x="4920916" y="1132592"/>
            <a:ext cx="3410952" cy="13699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it-IT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&lt;li&gt;Programming Languages&lt;/li&gt;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&lt;li&gt;Books&lt;/li&gt;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&lt;li&gt;Kernels&lt;/li&gt;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endParaRPr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51" name="Google Shape;951;p78"/>
          <p:cNvSpPr txBox="1"/>
          <p:nvPr/>
        </p:nvSpPr>
        <p:spPr>
          <a:xfrm>
            <a:off x="324325" y="810325"/>
            <a:ext cx="3339291" cy="1849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it-IT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</a:p>
          <a:p>
            <a:pPr marL="274320" lvl="1">
              <a:lnSpc>
                <a:spcPct val="115000"/>
              </a:lnSpc>
            </a:pPr>
            <a:r>
              <a:rPr lang="it-IT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&lt;li&gt;C&lt;/li&gt;</a:t>
            </a:r>
          </a:p>
          <a:p>
            <a:pPr marL="274320" lvl="1">
              <a:lnSpc>
                <a:spcPct val="115000"/>
              </a:lnSpc>
            </a:pPr>
            <a:r>
              <a:rPr lang="it-IT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C Programming Language&lt;/li&gt;</a:t>
            </a:r>
          </a:p>
          <a:p>
            <a:pPr marL="274320" lvl="1">
              <a:lnSpc>
                <a:spcPct val="115000"/>
              </a:lnSpc>
            </a:pPr>
            <a:r>
              <a:rPr lang="it-IT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&lt;li&gt;Unix&lt;/li&gt;</a:t>
            </a:r>
          </a:p>
          <a:p>
            <a:pPr marL="274320" lvl="1">
              <a:lnSpc>
                <a:spcPct val="115000"/>
              </a:lnSpc>
            </a:pPr>
            <a:r>
              <a:rPr lang="it-IT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&lt;li&gt;C++&lt;/li&gt;</a:t>
            </a:r>
          </a:p>
          <a:p>
            <a:pPr marL="274320" lvl="1">
              <a:lnSpc>
                <a:spcPct val="115000"/>
              </a:lnSpc>
            </a:pPr>
            <a:r>
              <a:rPr lang="it-IT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C++ Programming Language&lt;/li&gt;</a:t>
            </a:r>
          </a:p>
          <a:p>
            <a:pPr marL="274320" lvl="1">
              <a:lnSpc>
                <a:spcPct val="115000"/>
              </a:lnSpc>
            </a:pPr>
            <a:r>
              <a:rPr lang="it-IT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 Tour of C++&lt;/li&gt; </a:t>
            </a:r>
          </a:p>
          <a:p>
            <a:pPr lvl="0">
              <a:lnSpc>
                <a:spcPct val="115000"/>
              </a:lnSpc>
            </a:pPr>
            <a:r>
              <a:rPr lang="it-IT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 </a:t>
            </a:r>
          </a:p>
        </p:txBody>
      </p:sp>
      <p:pic>
        <p:nvPicPr>
          <p:cNvPr id="8" name="Picture 4" descr="Image result for bjarne stroustrup avatar">
            <a:extLst>
              <a:ext uri="{FF2B5EF4-FFF2-40B4-BE49-F238E27FC236}">
                <a16:creationId xmlns:a16="http://schemas.microsoft.com/office/drawing/2014/main" id="{60A1E367-C09A-41EF-A3CB-8051E24C7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79" y="3227062"/>
            <a:ext cx="1449342" cy="147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F4DA8D2A-551D-4C7F-9BE8-CCF47EF5B285}"/>
              </a:ext>
            </a:extLst>
          </p:cNvPr>
          <p:cNvSpPr/>
          <p:nvPr/>
        </p:nvSpPr>
        <p:spPr>
          <a:xfrm>
            <a:off x="3844089" y="1533952"/>
            <a:ext cx="727911" cy="550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Bjarne </a:t>
            </a:r>
            <a:r>
              <a:rPr lang="en" dirty="0">
                <a:solidFill>
                  <a:schemeClr val="dk1"/>
                </a:solidFill>
              </a:rPr>
              <a:t>Fixes and Pushes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959" name="Google Shape;959;p79"/>
          <p:cNvSpPr/>
          <p:nvPr/>
        </p:nvSpPr>
        <p:spPr>
          <a:xfrm rot="5393696" flipH="1">
            <a:off x="7735836" y="3098150"/>
            <a:ext cx="11451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79"/>
          <p:cNvSpPr/>
          <p:nvPr/>
        </p:nvSpPr>
        <p:spPr>
          <a:xfrm>
            <a:off x="5986287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1" name="Google Shape;961;p79"/>
          <p:cNvSpPr/>
          <p:nvPr/>
        </p:nvSpPr>
        <p:spPr>
          <a:xfrm>
            <a:off x="5986287" y="21596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2" name="Google Shape;96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137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63" name="Google Shape;96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5049" y="3584300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64" name="Google Shape;964;p79"/>
          <p:cNvSpPr/>
          <p:nvPr/>
        </p:nvSpPr>
        <p:spPr>
          <a:xfrm>
            <a:off x="5550762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66" name="Google Shape;96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3087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67" name="Google Shape;967;p79"/>
          <p:cNvSpPr/>
          <p:nvPr/>
        </p:nvSpPr>
        <p:spPr>
          <a:xfrm>
            <a:off x="8422987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sp>
        <p:nvSpPr>
          <p:cNvPr id="968" name="Google Shape;968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Bjarne</a:t>
            </a:r>
            <a:r>
              <a:rPr lang="en" dirty="0"/>
              <a:t> pushes (uploads) his revision to the main branch.</a:t>
            </a:r>
            <a:endParaRPr dirty="0"/>
          </a:p>
        </p:txBody>
      </p:sp>
      <p:pic>
        <p:nvPicPr>
          <p:cNvPr id="16" name="Picture 4" descr="Image result for bjarne stroustrup avatar">
            <a:extLst>
              <a:ext uri="{FF2B5EF4-FFF2-40B4-BE49-F238E27FC236}">
                <a16:creationId xmlns:a16="http://schemas.microsoft.com/office/drawing/2014/main" id="{AFC30C18-28A5-45CD-9AF7-EE1189BEE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000" y="3188164"/>
            <a:ext cx="1449342" cy="147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950;p78">
            <a:extLst>
              <a:ext uri="{FF2B5EF4-FFF2-40B4-BE49-F238E27FC236}">
                <a16:creationId xmlns:a16="http://schemas.microsoft.com/office/drawing/2014/main" id="{B67C0CDD-2379-40CE-B292-83016B8A3239}"/>
              </a:ext>
            </a:extLst>
          </p:cNvPr>
          <p:cNvSpPr/>
          <p:nvPr/>
        </p:nvSpPr>
        <p:spPr>
          <a:xfrm>
            <a:off x="349053" y="2255463"/>
            <a:ext cx="4271210" cy="162472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it-IT" sz="18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8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&lt;li&gt;Programming Languages&lt;/li&gt;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8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&lt;li&gt;Books&lt;/li&gt;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8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&lt;li&gt;Kernels&lt;/li&gt;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8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endParaRPr sz="18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958" name="Google Shape;958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8559" y="1972088"/>
            <a:ext cx="526190" cy="566748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79"/>
          <p:cNvSpPr/>
          <p:nvPr/>
        </p:nvSpPr>
        <p:spPr>
          <a:xfrm>
            <a:off x="376267" y="1951576"/>
            <a:ext cx="30141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600" b="1" dirty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No code conflicts </a:t>
            </a:r>
            <a:endParaRPr sz="1800" dirty="0">
              <a:solidFill>
                <a:srgbClr val="00B05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Linus </a:t>
            </a:r>
            <a:r>
              <a:rPr lang="en" dirty="0">
                <a:solidFill>
                  <a:schemeClr val="dk1"/>
                </a:solidFill>
              </a:rPr>
              <a:t>Starts </a:t>
            </a:r>
            <a:r>
              <a:rPr lang="en-US" dirty="0">
                <a:solidFill>
                  <a:schemeClr val="dk1"/>
                </a:solidFill>
              </a:rPr>
              <a:t>His</a:t>
            </a:r>
            <a:r>
              <a:rPr lang="en" dirty="0">
                <a:solidFill>
                  <a:schemeClr val="dk1"/>
                </a:solidFill>
              </a:rPr>
              <a:t> Work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80"/>
          <p:cNvSpPr txBox="1">
            <a:spLocks noGrp="1"/>
          </p:cNvSpPr>
          <p:nvPr>
            <p:ph type="subTitle" idx="1"/>
          </p:nvPr>
        </p:nvSpPr>
        <p:spPr>
          <a:xfrm>
            <a:off x="0" y="837675"/>
            <a:ext cx="9144000" cy="364800"/>
          </a:xfrm>
          <a:prstGeom prst="rect">
            <a:avLst/>
          </a:prstGeom>
        </p:spPr>
        <p:txBody>
          <a:bodyPr spcFirstLastPara="1" wrap="square" lIns="914400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Rule: </a:t>
            </a:r>
            <a:r>
              <a:rPr lang="en">
                <a:solidFill>
                  <a:schemeClr val="dk1"/>
                </a:solidFill>
              </a:rPr>
              <a:t>Pull first, and then push your changes.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6" name="Google Shape;97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75" y="790500"/>
            <a:ext cx="533700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63;p64">
            <a:extLst>
              <a:ext uri="{FF2B5EF4-FFF2-40B4-BE49-F238E27FC236}">
                <a16:creationId xmlns:a16="http://schemas.microsoft.com/office/drawing/2014/main" id="{D085A546-E658-46A3-98EE-FD6A4E872528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3750403" y="2055566"/>
            <a:ext cx="1643193" cy="19494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House Cup</a:t>
            </a:r>
            <a:endParaRPr dirty="0"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703594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Join your house’s Slack channel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You can start earning points now!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Point multiplier = </a:t>
            </a:r>
            <a:r>
              <a:rPr lang="en-US" dirty="0" err="1"/>
              <a:t>house_percent_of_class</a:t>
            </a:r>
            <a:r>
              <a:rPr lang="en-US" dirty="0"/>
              <a:t> * 4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Working with Jen to get prizes, swag and pizza party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How to get points?</a:t>
            </a:r>
          </a:p>
          <a:p>
            <a:pPr marL="1200150" lvl="2" indent="-285750">
              <a:spcAft>
                <a:spcPts val="800"/>
              </a:spcAft>
            </a:pPr>
            <a:r>
              <a:rPr lang="en-US" dirty="0"/>
              <a:t>Complete an activity from </a:t>
            </a:r>
            <a:r>
              <a:rPr lang="en-US" dirty="0">
                <a:hlinkClick r:id="rId3"/>
              </a:rPr>
              <a:t>https://house-cup-bootcamp.herokuapp.com/</a:t>
            </a:r>
            <a:endParaRPr lang="en-US" dirty="0"/>
          </a:p>
          <a:p>
            <a:pPr marL="1200150" lvl="2" indent="-285750">
              <a:spcAft>
                <a:spcPts val="800"/>
              </a:spcAft>
            </a:pPr>
            <a:r>
              <a:rPr lang="en-US" dirty="0"/>
              <a:t>Send a message in #house-cup with:</a:t>
            </a:r>
          </a:p>
          <a:p>
            <a:pPr marL="1657350" lvl="3" indent="-285750">
              <a:spcAft>
                <a:spcPts val="800"/>
              </a:spcAft>
            </a:pPr>
            <a:r>
              <a:rPr lang="en-US" dirty="0"/>
              <a:t>Your house</a:t>
            </a:r>
          </a:p>
          <a:p>
            <a:pPr marL="1657350" lvl="3" indent="-285750">
              <a:spcAft>
                <a:spcPts val="800"/>
              </a:spcAft>
            </a:pPr>
            <a:r>
              <a:rPr lang="en-US" dirty="0"/>
              <a:t>The activity completed</a:t>
            </a:r>
          </a:p>
          <a:p>
            <a:pPr marL="1657350" lvl="3" indent="-285750">
              <a:spcAft>
                <a:spcPts val="800"/>
              </a:spcAft>
            </a:pPr>
            <a:r>
              <a:rPr lang="en-US" dirty="0"/>
              <a:t>@mention other people and their houses if applicable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2C7460-7E27-E448-9E32-3A6FC9210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435" y="156008"/>
            <a:ext cx="2327565" cy="232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591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81"/>
          <p:cNvSpPr/>
          <p:nvPr/>
        </p:nvSpPr>
        <p:spPr>
          <a:xfrm>
            <a:off x="6458907" y="2310384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4" name="Google Shape;984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Linus </a:t>
            </a:r>
            <a:r>
              <a:rPr lang="en" dirty="0"/>
              <a:t>Pushes</a:t>
            </a:r>
            <a:r>
              <a:rPr lang="en" dirty="0">
                <a:solidFill>
                  <a:schemeClr val="dk1"/>
                </a:solidFill>
              </a:rPr>
              <a:t> 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468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Linus attempts to </a:t>
            </a:r>
            <a:r>
              <a:rPr lang="en" dirty="0"/>
              <a:t>push (upload) </a:t>
            </a:r>
            <a:r>
              <a:rPr lang="en-US" dirty="0"/>
              <a:t>his </a:t>
            </a:r>
            <a:r>
              <a:rPr lang="en" dirty="0"/>
              <a:t>revision to the main branch, but he doesn’t pull first. Because he did not pull first, he </a:t>
            </a:r>
            <a:r>
              <a:rPr lang="en-US" dirty="0"/>
              <a:t>is prevented from changing master</a:t>
            </a:r>
            <a:r>
              <a:rPr lang="en" dirty="0"/>
              <a:t>.</a:t>
            </a:r>
            <a:endParaRPr b="1" dirty="0">
              <a:solidFill>
                <a:srgbClr val="FF0000"/>
              </a:solidFill>
            </a:endParaRPr>
          </a:p>
        </p:txBody>
      </p:sp>
      <p:sp>
        <p:nvSpPr>
          <p:cNvPr id="986" name="Google Shape;986;p81"/>
          <p:cNvSpPr/>
          <p:nvPr/>
        </p:nvSpPr>
        <p:spPr>
          <a:xfrm rot="5393696" flipH="1">
            <a:off x="7629556" y="3250550"/>
            <a:ext cx="11451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81"/>
          <p:cNvSpPr/>
          <p:nvPr/>
        </p:nvSpPr>
        <p:spPr>
          <a:xfrm>
            <a:off x="5668282" y="3903325"/>
            <a:ext cx="2327700" cy="2958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Linus’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8" name="Google Shape;988;p81"/>
          <p:cNvSpPr/>
          <p:nvPr/>
        </p:nvSpPr>
        <p:spPr>
          <a:xfrm>
            <a:off x="4889407" y="23120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9" name="Google Shape;98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6257" y="20241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90" name="Google Shape;99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6857" y="37519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91" name="Google Shape;991;p81"/>
          <p:cNvSpPr/>
          <p:nvPr/>
        </p:nvSpPr>
        <p:spPr>
          <a:xfrm>
            <a:off x="4453882" y="18628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92" name="Google Shape;99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6207" y="20241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93" name="Google Shape;993;p81"/>
          <p:cNvSpPr/>
          <p:nvPr/>
        </p:nvSpPr>
        <p:spPr>
          <a:xfrm>
            <a:off x="7326107" y="18628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grpSp>
        <p:nvGrpSpPr>
          <p:cNvPr id="994" name="Google Shape;994;p81"/>
          <p:cNvGrpSpPr/>
          <p:nvPr/>
        </p:nvGrpSpPr>
        <p:grpSpPr>
          <a:xfrm>
            <a:off x="7755807" y="1862863"/>
            <a:ext cx="905650" cy="928687"/>
            <a:chOff x="6991800" y="1791113"/>
            <a:chExt cx="905650" cy="928687"/>
          </a:xfrm>
        </p:grpSpPr>
        <p:pic>
          <p:nvPicPr>
            <p:cNvPr id="995" name="Google Shape;995;p8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996" name="Google Shape;996;p81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sp>
        <p:nvSpPr>
          <p:cNvPr id="998" name="Google Shape;998;p81"/>
          <p:cNvSpPr/>
          <p:nvPr/>
        </p:nvSpPr>
        <p:spPr>
          <a:xfrm>
            <a:off x="506715" y="3338563"/>
            <a:ext cx="3806604" cy="129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buSzPts val="2400"/>
            </a:pPr>
            <a:r>
              <a:rPr lang="it-IT" sz="15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</a:p>
          <a:p>
            <a:pPr lvl="0">
              <a:buSzPts val="2400"/>
            </a:pPr>
            <a:r>
              <a:rPr lang="it-IT" sz="15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&lt;li&gt;Linux&lt;/li&gt;</a:t>
            </a:r>
          </a:p>
          <a:p>
            <a:pPr lvl="0">
              <a:buSzPts val="2400"/>
            </a:pPr>
            <a:r>
              <a:rPr lang="it-IT" sz="15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&lt;li&gt;Linus’s law&lt;/li&gt;</a:t>
            </a:r>
          </a:p>
          <a:p>
            <a:pPr lvl="0">
              <a:buSzPts val="2400"/>
            </a:pPr>
            <a:r>
              <a:rPr lang="it-IT" sz="15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&lt;li&gt;Tanenbaum–Torvalds debate&lt;/li&gt;</a:t>
            </a:r>
          </a:p>
          <a:p>
            <a:pPr lvl="0">
              <a:buSzPts val="2400"/>
            </a:pPr>
            <a:r>
              <a:rPr lang="it-IT" sz="15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</p:txBody>
      </p:sp>
      <p:pic>
        <p:nvPicPr>
          <p:cNvPr id="18" name="Google Shape;763;p64">
            <a:extLst>
              <a:ext uri="{FF2B5EF4-FFF2-40B4-BE49-F238E27FC236}">
                <a16:creationId xmlns:a16="http://schemas.microsoft.com/office/drawing/2014/main" id="{1FC4C2DA-596B-4670-8145-3BE222FE0332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4584988" y="3132206"/>
            <a:ext cx="1368098" cy="16230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82"/>
          <p:cNvSpPr/>
          <p:nvPr/>
        </p:nvSpPr>
        <p:spPr>
          <a:xfrm>
            <a:off x="2161525" y="1390275"/>
            <a:ext cx="4623000" cy="2690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2875" tIns="45700" rIns="45700" bIns="45700" anchor="t" anchorCtr="0">
            <a:noAutofit/>
          </a:bodyPr>
          <a:lstStyle/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</a:p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&lt;li&gt;Linux&lt;/li&gt;</a:t>
            </a:r>
          </a:p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&lt;li&gt;Linus’s law&lt;/li&gt;</a:t>
            </a:r>
          </a:p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&lt;li&gt;Tanenbaum–Torvalds debate&lt;/li&gt;</a:t>
            </a:r>
          </a:p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&lt;li&gt;Programming Languages...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    &lt;li&gt;Books...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&lt;li&gt;Kernels...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</p:txBody>
      </p:sp>
      <p:sp>
        <p:nvSpPr>
          <p:cNvPr id="1004" name="Google Shape;1004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Linus</a:t>
            </a:r>
            <a:r>
              <a:rPr lang="en" dirty="0"/>
              <a:t> </a:t>
            </a:r>
            <a:r>
              <a:rPr lang="en-US" dirty="0"/>
              <a:t>Forced to </a:t>
            </a:r>
            <a:r>
              <a:rPr lang="en" dirty="0"/>
              <a:t>Pull...</a:t>
            </a:r>
            <a:endParaRPr dirty="0"/>
          </a:p>
        </p:txBody>
      </p:sp>
      <p:sp>
        <p:nvSpPr>
          <p:cNvPr id="1005" name="Google Shape;1005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Conflict!</a:t>
            </a:r>
            <a:endParaRPr/>
          </a:p>
        </p:txBody>
      </p:sp>
      <p:grpSp>
        <p:nvGrpSpPr>
          <p:cNvPr id="1006" name="Google Shape;1006;p82"/>
          <p:cNvGrpSpPr/>
          <p:nvPr/>
        </p:nvGrpSpPr>
        <p:grpSpPr>
          <a:xfrm>
            <a:off x="6031895" y="2735625"/>
            <a:ext cx="1696884" cy="2012520"/>
            <a:chOff x="7722400" y="2661775"/>
            <a:chExt cx="1202100" cy="1425600"/>
          </a:xfrm>
        </p:grpSpPr>
        <p:sp>
          <p:nvSpPr>
            <p:cNvPr id="1007" name="Google Shape;1007;p82"/>
            <p:cNvSpPr/>
            <p:nvPr/>
          </p:nvSpPr>
          <p:spPr>
            <a:xfrm>
              <a:off x="7722400" y="2661775"/>
              <a:ext cx="1202100" cy="1425600"/>
            </a:xfrm>
            <a:prstGeom prst="rect">
              <a:avLst/>
            </a:prstGeom>
            <a:solidFill>
              <a:srgbClr val="C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CONFLICT!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008" name="Google Shape;1008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35113" y="2979146"/>
              <a:ext cx="976676" cy="97575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82"/>
          <p:cNvSpPr/>
          <p:nvPr/>
        </p:nvSpPr>
        <p:spPr>
          <a:xfrm>
            <a:off x="162476" y="1709099"/>
            <a:ext cx="4303510" cy="2690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2875" tIns="45700" rIns="45700" bIns="45700" anchor="t" anchorCtr="0">
            <a:noAutofit/>
          </a:bodyPr>
          <a:lstStyle/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</a:p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&lt;li&gt;Linux&lt;/li&gt;</a:t>
            </a:r>
          </a:p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&lt;li&gt;Linus’s law&lt;/li&gt;</a:t>
            </a:r>
          </a:p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&lt;li&gt;Tanenbaum–Torvalds debate&lt;/li&gt;</a:t>
            </a:r>
          </a:p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6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6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    &lt;li&gt;Programming Languages...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6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    &lt;li&gt;Books...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6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&lt;li&gt;Kernels...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6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</p:txBody>
      </p:sp>
      <p:sp>
        <p:nvSpPr>
          <p:cNvPr id="1004" name="Google Shape;1004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Linus Overwrites again</a:t>
            </a:r>
            <a:r>
              <a:rPr lang="en" dirty="0"/>
              <a:t>...</a:t>
            </a:r>
            <a:endParaRPr dirty="0"/>
          </a:p>
        </p:txBody>
      </p:sp>
      <p:sp>
        <p:nvSpPr>
          <p:cNvPr id="1005" name="Google Shape;1005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03;p82">
            <a:extLst>
              <a:ext uri="{FF2B5EF4-FFF2-40B4-BE49-F238E27FC236}">
                <a16:creationId xmlns:a16="http://schemas.microsoft.com/office/drawing/2014/main" id="{5A74BD13-3E64-41F9-8D43-5F616F0CE95A}"/>
              </a:ext>
            </a:extLst>
          </p:cNvPr>
          <p:cNvSpPr/>
          <p:nvPr/>
        </p:nvSpPr>
        <p:spPr>
          <a:xfrm>
            <a:off x="4807741" y="2262524"/>
            <a:ext cx="4173782" cy="13996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2875" tIns="45700" rIns="45700" bIns="45700" anchor="t" anchorCtr="0">
            <a:noAutofit/>
          </a:bodyPr>
          <a:lstStyle/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</a:p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&lt;li&gt;Linux&lt;/li&gt;</a:t>
            </a:r>
          </a:p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&lt;li&gt;Linus’s law&lt;/li&gt;</a:t>
            </a:r>
          </a:p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&lt;li&gt;Tanenbaum–Torvalds debate&lt;/li&gt;</a:t>
            </a:r>
          </a:p>
          <a:p>
            <a:pPr lvl="0">
              <a:buClr>
                <a:srgbClr val="FF0000"/>
              </a:buClr>
              <a:buSzPts val="2400"/>
            </a:pPr>
            <a:r>
              <a:rPr lang="it-IT" sz="1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F3BED664-33C9-4317-8D2F-42DD3D175C8D}"/>
              </a:ext>
            </a:extLst>
          </p:cNvPr>
          <p:cNvSpPr/>
          <p:nvPr/>
        </p:nvSpPr>
        <p:spPr>
          <a:xfrm>
            <a:off x="4341510" y="2667630"/>
            <a:ext cx="460979" cy="58944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9768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83"/>
          <p:cNvSpPr txBox="1">
            <a:spLocks noGrp="1"/>
          </p:cNvSpPr>
          <p:nvPr>
            <p:ph type="title"/>
          </p:nvPr>
        </p:nvSpPr>
        <p:spPr>
          <a:xfrm>
            <a:off x="2633800" y="1052000"/>
            <a:ext cx="44346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 </a:t>
            </a:r>
            <a:r>
              <a:rPr lang="en" b="1"/>
              <a:t>overwritten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work is discovered!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Roll Back</a:t>
            </a:r>
            <a:endParaRPr/>
          </a:p>
        </p:txBody>
      </p:sp>
      <p:sp>
        <p:nvSpPr>
          <p:cNvPr id="1019" name="Google Shape;1019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/>
              <a:t>Bjarne</a:t>
            </a:r>
            <a:r>
              <a:rPr lang="en" dirty="0"/>
              <a:t> </a:t>
            </a:r>
            <a:r>
              <a:rPr lang="en" b="1" dirty="0"/>
              <a:t>rolls back</a:t>
            </a:r>
            <a:r>
              <a:rPr lang="en" dirty="0"/>
              <a:t> the code to an earlier version.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0" name="Google Shape;1020;p84"/>
          <p:cNvSpPr/>
          <p:nvPr/>
        </p:nvSpPr>
        <p:spPr>
          <a:xfrm>
            <a:off x="3866100" y="2157975"/>
            <a:ext cx="3719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1" name="Google Shape;1021;p84"/>
          <p:cNvSpPr/>
          <p:nvPr/>
        </p:nvSpPr>
        <p:spPr>
          <a:xfrm>
            <a:off x="2296600" y="21596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2" name="Google Shape;102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4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3" name="Google Shape;1023;p84"/>
          <p:cNvSpPr/>
          <p:nvPr/>
        </p:nvSpPr>
        <p:spPr>
          <a:xfrm>
            <a:off x="1861075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1024" name="Google Shape;102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40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5" name="Google Shape;1025;p84"/>
          <p:cNvSpPr/>
          <p:nvPr/>
        </p:nvSpPr>
        <p:spPr>
          <a:xfrm>
            <a:off x="4733300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grpSp>
        <p:nvGrpSpPr>
          <p:cNvPr id="1026" name="Google Shape;1026;p84"/>
          <p:cNvGrpSpPr/>
          <p:nvPr/>
        </p:nvGrpSpPr>
        <p:grpSpPr>
          <a:xfrm>
            <a:off x="5163000" y="1710463"/>
            <a:ext cx="905650" cy="928687"/>
            <a:chOff x="6991800" y="1791113"/>
            <a:chExt cx="905650" cy="928687"/>
          </a:xfrm>
        </p:grpSpPr>
        <p:pic>
          <p:nvPicPr>
            <p:cNvPr id="1027" name="Google Shape;1027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28" name="Google Shape;1028;p84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grpSp>
        <p:nvGrpSpPr>
          <p:cNvPr id="1029" name="Google Shape;1029;p84"/>
          <p:cNvGrpSpPr/>
          <p:nvPr/>
        </p:nvGrpSpPr>
        <p:grpSpPr>
          <a:xfrm>
            <a:off x="6202550" y="1710463"/>
            <a:ext cx="905650" cy="928687"/>
            <a:chOff x="6991800" y="1791113"/>
            <a:chExt cx="905650" cy="928687"/>
          </a:xfrm>
        </p:grpSpPr>
        <p:pic>
          <p:nvPicPr>
            <p:cNvPr id="1030" name="Google Shape;1030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31" name="Google Shape;1031;p84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/>
            </a:p>
          </p:txBody>
        </p:sp>
      </p:grpSp>
      <p:sp>
        <p:nvSpPr>
          <p:cNvPr id="1032" name="Google Shape;1032;p84"/>
          <p:cNvSpPr/>
          <p:nvPr/>
        </p:nvSpPr>
        <p:spPr>
          <a:xfrm>
            <a:off x="3151675" y="3750925"/>
            <a:ext cx="2327700" cy="2958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Linus’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3" name="Google Shape;103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0250" y="3599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5" name="Google Shape;1035;p84"/>
          <p:cNvSpPr txBox="1"/>
          <p:nvPr/>
        </p:nvSpPr>
        <p:spPr>
          <a:xfrm>
            <a:off x="5230125" y="3033050"/>
            <a:ext cx="1196400" cy="9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x</a:t>
            </a:r>
            <a:endParaRPr sz="96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36" name="Google Shape;1036;p84"/>
          <p:cNvSpPr txBox="1"/>
          <p:nvPr/>
        </p:nvSpPr>
        <p:spPr>
          <a:xfrm>
            <a:off x="5153925" y="1280450"/>
            <a:ext cx="1196400" cy="9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x</a:t>
            </a:r>
            <a:endParaRPr sz="96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37" name="Google Shape;1037;p84"/>
          <p:cNvSpPr/>
          <p:nvPr/>
        </p:nvSpPr>
        <p:spPr>
          <a:xfrm rot="-5400000">
            <a:off x="5309349" y="1877606"/>
            <a:ext cx="612954" cy="22499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398" y="0"/>
                </a:moveTo>
                <a:cubicBezTo>
                  <a:pt x="10699" y="0"/>
                  <a:pt x="0" y="5400"/>
                  <a:pt x="0" y="10800"/>
                </a:cubicBezTo>
                <a:cubicBezTo>
                  <a:pt x="0" y="16200"/>
                  <a:pt x="10800" y="21600"/>
                  <a:pt x="21600" y="21600"/>
                </a:cubicBezTo>
              </a:path>
            </a:pathLst>
          </a:custGeom>
          <a:noFill/>
          <a:ln w="63500" cap="flat" cmpd="sng">
            <a:solidFill>
              <a:srgbClr val="00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8" name="Google Shape;1038;p84"/>
          <p:cNvCxnSpPr/>
          <p:nvPr/>
        </p:nvCxnSpPr>
        <p:spPr>
          <a:xfrm rot="10800000" flipH="1">
            <a:off x="2236850" y="1801312"/>
            <a:ext cx="2416500" cy="1350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9" name="Google Shape;1039;p84"/>
          <p:cNvCxnSpPr/>
          <p:nvPr/>
        </p:nvCxnSpPr>
        <p:spPr>
          <a:xfrm rot="10800000" flipH="1">
            <a:off x="5132450" y="1801312"/>
            <a:ext cx="548700" cy="1350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0" name="Google Shape;1040;p84"/>
          <p:cNvCxnSpPr/>
          <p:nvPr/>
        </p:nvCxnSpPr>
        <p:spPr>
          <a:xfrm rot="10800000" flipH="1">
            <a:off x="6160250" y="1776637"/>
            <a:ext cx="548700" cy="1350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5" name="Google Shape;763;p64">
            <a:extLst>
              <a:ext uri="{FF2B5EF4-FFF2-40B4-BE49-F238E27FC236}">
                <a16:creationId xmlns:a16="http://schemas.microsoft.com/office/drawing/2014/main" id="{640977D6-E151-44C7-B094-63DBBD0E8CAB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2296600" y="3183882"/>
            <a:ext cx="1081998" cy="128364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4871D68-4FAC-4DEA-8107-DE0D9516F21B}"/>
              </a:ext>
            </a:extLst>
          </p:cNvPr>
          <p:cNvSpPr/>
          <p:nvPr/>
        </p:nvSpPr>
        <p:spPr>
          <a:xfrm rot="16200000">
            <a:off x="6589189" y="2623731"/>
            <a:ext cx="295800" cy="234269"/>
          </a:xfrm>
          <a:prstGeom prst="rightArrow">
            <a:avLst>
              <a:gd name="adj1" fmla="val 0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8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Minutes</a:t>
            </a:r>
            <a:endParaRPr/>
          </a:p>
        </p:txBody>
      </p:sp>
      <p:sp>
        <p:nvSpPr>
          <p:cNvPr id="1046" name="Google Shape;1046;p8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Explain Git (Version Control)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Activity: Explain Git (Version Control </a:t>
            </a:r>
            <a:r>
              <a:rPr lang="en-US" dirty="0"/>
              <a:t>System</a:t>
            </a:r>
            <a:r>
              <a:rPr lang="en" dirty="0"/>
              <a:t>)</a:t>
            </a:r>
            <a:endParaRPr dirty="0"/>
          </a:p>
        </p:txBody>
      </p:sp>
      <p:sp>
        <p:nvSpPr>
          <p:cNvPr id="1052" name="Google Shape;1052;p86"/>
          <p:cNvSpPr txBox="1">
            <a:spLocks noGrp="1"/>
          </p:cNvSpPr>
          <p:nvPr>
            <p:ph type="body" idx="2"/>
          </p:nvPr>
        </p:nvSpPr>
        <p:spPr>
          <a:xfrm>
            <a:off x="175" y="995938"/>
            <a:ext cx="9144000" cy="3487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/>
              <a:t>Turn to your neighbor, and have one of you explain to the other:</a:t>
            </a:r>
            <a:endParaRPr sz="1800" b="1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The concept of </a:t>
            </a:r>
            <a:r>
              <a:rPr lang="en-US" sz="1800" dirty="0"/>
              <a:t>a </a:t>
            </a:r>
            <a:r>
              <a:rPr lang="en" sz="1800" dirty="0"/>
              <a:t>version control </a:t>
            </a:r>
            <a:r>
              <a:rPr lang="en-US" sz="1800" dirty="0"/>
              <a:t>system</a:t>
            </a:r>
            <a:endParaRPr sz="18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/>
              <a:t>Then, the other should explain:</a:t>
            </a:r>
            <a:endParaRPr sz="1800" b="1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Two key advantages of using a version control system </a:t>
            </a:r>
            <a:endParaRPr sz="1800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800" dirty="0"/>
          </a:p>
        </p:txBody>
      </p:sp>
      <p:sp>
        <p:nvSpPr>
          <p:cNvPr id="1053" name="Google Shape;1053;p8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3 Minutes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GitHub?</a:t>
            </a:r>
            <a:endParaRPr/>
          </a:p>
        </p:txBody>
      </p:sp>
      <p:sp>
        <p:nvSpPr>
          <p:cNvPr id="1059" name="Google Shape;1059;p8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is a web-based hosting service to store code online.</a:t>
            </a:r>
            <a:endParaRPr/>
          </a:p>
        </p:txBody>
      </p:sp>
      <p:sp>
        <p:nvSpPr>
          <p:cNvPr id="1060" name="Google Shape;1060;p8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allows developers to pull (download) code or push (upload) code to the same repository (directory). </a:t>
            </a:r>
            <a:endParaRPr/>
          </a:p>
        </p:txBody>
      </p:sp>
      <p:sp>
        <p:nvSpPr>
          <p:cNvPr id="1061" name="Google Shape;1061;p8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also allows developers to view histories of code changes and track issues. </a:t>
            </a:r>
            <a:endParaRPr/>
          </a:p>
        </p:txBody>
      </p:sp>
      <p:pic>
        <p:nvPicPr>
          <p:cNvPr id="1062" name="Google Shape;106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438" y="2999650"/>
            <a:ext cx="1149174" cy="114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9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Inconsolata"/>
                <a:ea typeface="Inconsolata"/>
                <a:cs typeface="Inconsolata"/>
                <a:sym typeface="Inconsolata"/>
              </a:rPr>
              <a:t>Cool </a:t>
            </a:r>
            <a:r>
              <a:rPr lang="en" dirty="0">
                <a:latin typeface="Inconsolata"/>
                <a:ea typeface="Inconsolata"/>
                <a:cs typeface="Inconsolata"/>
                <a:sym typeface="Inconsolata"/>
              </a:rPr>
              <a:t>Git</a:t>
            </a:r>
            <a:r>
              <a:rPr lang="en-US" dirty="0">
                <a:latin typeface="Inconsolata"/>
                <a:ea typeface="Inconsolata"/>
                <a:cs typeface="Inconsolata"/>
                <a:sym typeface="Inconsolata"/>
              </a:rPr>
              <a:t>Hub Repos</a:t>
            </a:r>
            <a:endParaRPr dirty="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7696829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88"/>
          <p:cNvSpPr/>
          <p:nvPr/>
        </p:nvSpPr>
        <p:spPr>
          <a:xfrm>
            <a:off x="976100" y="3413925"/>
            <a:ext cx="6003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8" name="Google Shape;1068;p88"/>
          <p:cNvSpPr/>
          <p:nvPr/>
        </p:nvSpPr>
        <p:spPr>
          <a:xfrm rot="5400000" flipH="1">
            <a:off x="5692775" y="2798075"/>
            <a:ext cx="29508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9" name="Google Shape;1069;p88"/>
          <p:cNvSpPr/>
          <p:nvPr/>
        </p:nvSpPr>
        <p:spPr>
          <a:xfrm rot="5400000" flipH="1">
            <a:off x="5044500" y="2164275"/>
            <a:ext cx="19296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0" name="Google Shape;1070;p88"/>
          <p:cNvSpPr/>
          <p:nvPr/>
        </p:nvSpPr>
        <p:spPr>
          <a:xfrm flipH="1">
            <a:off x="5217000" y="3015675"/>
            <a:ext cx="9057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1" name="Google Shape;1071;p88"/>
          <p:cNvSpPr/>
          <p:nvPr/>
        </p:nvSpPr>
        <p:spPr>
          <a:xfrm rot="5400000" flipH="1">
            <a:off x="4053900" y="2164275"/>
            <a:ext cx="19296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2" name="Google Shape;1072;p88"/>
          <p:cNvSpPr/>
          <p:nvPr/>
        </p:nvSpPr>
        <p:spPr>
          <a:xfrm>
            <a:off x="976100" y="2369800"/>
            <a:ext cx="4860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3" name="Google Shape;1073;p88"/>
          <p:cNvSpPr/>
          <p:nvPr/>
        </p:nvSpPr>
        <p:spPr>
          <a:xfrm rot="5400000" flipH="1">
            <a:off x="5332900" y="2094550"/>
            <a:ext cx="7809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4" name="Google Shape;1074;p88"/>
          <p:cNvSpPr/>
          <p:nvPr/>
        </p:nvSpPr>
        <p:spPr>
          <a:xfrm rot="5400000" flipH="1">
            <a:off x="4236450" y="1594050"/>
            <a:ext cx="9585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5" name="Google Shape;1075;p88"/>
          <p:cNvSpPr/>
          <p:nvPr/>
        </p:nvSpPr>
        <p:spPr>
          <a:xfrm>
            <a:off x="661950" y="1321400"/>
            <a:ext cx="77904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0424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GitHub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6" name="Google Shape;1076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Pushing and Pulling to GitHub</a:t>
            </a:r>
            <a:endParaRPr/>
          </a:p>
        </p:txBody>
      </p:sp>
      <p:pic>
        <p:nvPicPr>
          <p:cNvPr id="1077" name="Google Shape;107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825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78" name="Google Shape;1078;p88"/>
          <p:cNvSpPr/>
          <p:nvPr/>
        </p:nvSpPr>
        <p:spPr>
          <a:xfrm>
            <a:off x="8156675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/>
          </a:p>
        </p:txBody>
      </p:sp>
      <p:pic>
        <p:nvPicPr>
          <p:cNvPr id="1079" name="Google Shape;107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690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80" name="Google Shape;1080;p88"/>
          <p:cNvSpPr/>
          <p:nvPr/>
        </p:nvSpPr>
        <p:spPr>
          <a:xfrm>
            <a:off x="5038100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grpSp>
        <p:nvGrpSpPr>
          <p:cNvPr id="1081" name="Google Shape;1081;p88"/>
          <p:cNvGrpSpPr/>
          <p:nvPr/>
        </p:nvGrpSpPr>
        <p:grpSpPr>
          <a:xfrm>
            <a:off x="5467800" y="872263"/>
            <a:ext cx="905650" cy="928687"/>
            <a:chOff x="6991800" y="1791113"/>
            <a:chExt cx="905650" cy="928687"/>
          </a:xfrm>
        </p:grpSpPr>
        <p:pic>
          <p:nvPicPr>
            <p:cNvPr id="1082" name="Google Shape;1082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83" name="Google Shape;1083;p88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/>
            </a:p>
          </p:txBody>
        </p:sp>
      </p:grpSp>
      <p:grpSp>
        <p:nvGrpSpPr>
          <p:cNvPr id="1084" name="Google Shape;1084;p88"/>
          <p:cNvGrpSpPr/>
          <p:nvPr/>
        </p:nvGrpSpPr>
        <p:grpSpPr>
          <a:xfrm>
            <a:off x="6507350" y="872263"/>
            <a:ext cx="905650" cy="928687"/>
            <a:chOff x="6991800" y="1791113"/>
            <a:chExt cx="905650" cy="928687"/>
          </a:xfrm>
        </p:grpSpPr>
        <p:pic>
          <p:nvPicPr>
            <p:cNvPr id="1085" name="Google Shape;1085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86" name="Google Shape;1086;p88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grpSp>
        <p:nvGrpSpPr>
          <p:cNvPr id="1087" name="Google Shape;1087;p88"/>
          <p:cNvGrpSpPr/>
          <p:nvPr/>
        </p:nvGrpSpPr>
        <p:grpSpPr>
          <a:xfrm>
            <a:off x="359367" y="764114"/>
            <a:ext cx="1009434" cy="1012652"/>
            <a:chOff x="505188" y="894713"/>
            <a:chExt cx="1149174" cy="1149174"/>
          </a:xfrm>
        </p:grpSpPr>
        <p:sp>
          <p:nvSpPr>
            <p:cNvPr id="1088" name="Google Shape;1088;p88"/>
            <p:cNvSpPr/>
            <p:nvPr/>
          </p:nvSpPr>
          <p:spPr>
            <a:xfrm>
              <a:off x="591675" y="981200"/>
              <a:ext cx="976200" cy="976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89" name="Google Shape;1089;p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188" y="894713"/>
              <a:ext cx="1149174" cy="11491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2" name="Google Shape;1092;p88"/>
          <p:cNvSpPr/>
          <p:nvPr/>
        </p:nvSpPr>
        <p:spPr>
          <a:xfrm flipH="1">
            <a:off x="1211600" y="1959900"/>
            <a:ext cx="34941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3" name="Google Shape;1093;p88"/>
          <p:cNvSpPr/>
          <p:nvPr/>
        </p:nvSpPr>
        <p:spPr>
          <a:xfrm flipH="1">
            <a:off x="1211700" y="3015675"/>
            <a:ext cx="39204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4" name="Google Shape;1094;p88"/>
          <p:cNvSpPr/>
          <p:nvPr/>
        </p:nvSpPr>
        <p:spPr>
          <a:xfrm rot="5400000" flipH="1">
            <a:off x="5956150" y="2614375"/>
            <a:ext cx="18204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5" name="Google Shape;1095;p88"/>
          <p:cNvSpPr/>
          <p:nvPr/>
        </p:nvSpPr>
        <p:spPr>
          <a:xfrm>
            <a:off x="976100" y="4480725"/>
            <a:ext cx="7146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6" name="Google Shape;1096;p88"/>
          <p:cNvSpPr/>
          <p:nvPr/>
        </p:nvSpPr>
        <p:spPr>
          <a:xfrm rot="5400000" flipH="1">
            <a:off x="6563500" y="3150101"/>
            <a:ext cx="28917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8" name="Google Shape;1098;p88"/>
          <p:cNvSpPr/>
          <p:nvPr/>
        </p:nvSpPr>
        <p:spPr>
          <a:xfrm flipH="1">
            <a:off x="1211675" y="4172000"/>
            <a:ext cx="60699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" name="Picture 2" descr="Image result for dennis ritchie logo">
            <a:extLst>
              <a:ext uri="{FF2B5EF4-FFF2-40B4-BE49-F238E27FC236}">
                <a16:creationId xmlns:a16="http://schemas.microsoft.com/office/drawing/2014/main" id="{7157557B-6477-44DC-98E8-157391B0D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06" y="1600513"/>
            <a:ext cx="1310962" cy="131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Google Shape;763;p64">
            <a:extLst>
              <a:ext uri="{FF2B5EF4-FFF2-40B4-BE49-F238E27FC236}">
                <a16:creationId xmlns:a16="http://schemas.microsoft.com/office/drawing/2014/main" id="{AC5C304A-1792-40EE-B77A-B7969E63D1AE}"/>
              </a:ext>
            </a:extLst>
          </p:cNvPr>
          <p:cNvPicPr preferRelativeResize="0"/>
          <p:nvPr/>
        </p:nvPicPr>
        <p:blipFill>
          <a:blip r:embed="rId7"/>
          <a:srcRect/>
          <a:stretch/>
        </p:blipFill>
        <p:spPr>
          <a:xfrm>
            <a:off x="457558" y="2936036"/>
            <a:ext cx="731317" cy="8676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7" name="Picture 4" descr="Image result for bjarne stroustrup avatar">
            <a:extLst>
              <a:ext uri="{FF2B5EF4-FFF2-40B4-BE49-F238E27FC236}">
                <a16:creationId xmlns:a16="http://schemas.microsoft.com/office/drawing/2014/main" id="{A69CB725-F2F1-4F0F-BFB4-4815C6EAE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44" y="3902438"/>
            <a:ext cx="971079" cy="98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8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Review </a:t>
            </a:r>
            <a:r>
              <a:rPr lang="en" dirty="0">
                <a:hlinkClick r:id="rId3"/>
              </a:rPr>
              <a:t>in-class material</a:t>
            </a:r>
            <a:r>
              <a:rPr lang="en" dirty="0"/>
              <a:t> (activities and slides).</a:t>
            </a:r>
            <a:endParaRPr dirty="0"/>
          </a:p>
        </p:txBody>
      </p:sp>
      <p:sp>
        <p:nvSpPr>
          <p:cNvPr id="639" name="Google Shape;639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Get Help</a:t>
            </a:r>
            <a:endParaRPr dirty="0"/>
          </a:p>
        </p:txBody>
      </p:sp>
      <p:sp>
        <p:nvSpPr>
          <p:cNvPr id="640" name="Google Shape;640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58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Practice, practice, practice: work individually or in groups. Study groups are great!</a:t>
            </a:r>
            <a:endParaRPr dirty="0"/>
          </a:p>
        </p:txBody>
      </p:sp>
      <p:sp>
        <p:nvSpPr>
          <p:cNvPr id="643" name="Google Shape;643;p58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Watch the </a:t>
            </a:r>
            <a:r>
              <a:rPr lang="en" dirty="0">
                <a:hlinkClick r:id="rId4"/>
              </a:rPr>
              <a:t>class videos</a:t>
            </a:r>
            <a:r>
              <a:rPr lang="en" dirty="0"/>
              <a:t> again.</a:t>
            </a:r>
            <a:endParaRPr dirty="0"/>
          </a:p>
        </p:txBody>
      </p:sp>
      <p:sp>
        <p:nvSpPr>
          <p:cNvPr id="644" name="Google Shape;644;p58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Ask on Slack (instructors and/or to other students)</a:t>
            </a:r>
            <a:endParaRPr dirty="0"/>
          </a:p>
        </p:txBody>
      </p:sp>
      <p:sp>
        <p:nvSpPr>
          <p:cNvPr id="645" name="Google Shape;645;p5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dirty="0"/>
              <a:t>Attend office hours, which are held 45 minutes before and 30 minutes after class.</a:t>
            </a:r>
            <a:endParaRPr dirty="0"/>
          </a:p>
        </p:txBody>
      </p:sp>
      <p:sp>
        <p:nvSpPr>
          <p:cNvPr id="646" name="Google Shape;646;p58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Attend one-on-one sessions with your Student Success Manager (SSM).</a:t>
            </a:r>
            <a:br>
              <a:rPr lang="en-US" dirty="0">
                <a:solidFill>
                  <a:schemeClr val="dk1"/>
                </a:solidFill>
              </a:rPr>
            </a:br>
            <a:r>
              <a:rPr lang="en-US" dirty="0">
                <a:solidFill>
                  <a:schemeClr val="dk1"/>
                </a:solidFill>
              </a:rPr>
              <a:t>Contact Jen anytime!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2" grpId="0" build="p"/>
      <p:bldP spid="641" grpId="0" build="p"/>
      <p:bldP spid="643" grpId="0" build="p"/>
      <p:bldP spid="644" grpId="0" build="p"/>
      <p:bldP spid="645" grpId="0" build="p"/>
      <p:bldP spid="646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9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Git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Git Commands</a:t>
            </a:r>
            <a:endParaRPr/>
          </a:p>
        </p:txBody>
      </p:sp>
      <p:sp>
        <p:nvSpPr>
          <p:cNvPr id="1114" name="Google Shape;1114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the five basic Git commands to get started:</a:t>
            </a:r>
            <a:endParaRPr/>
          </a:p>
        </p:txBody>
      </p:sp>
      <p:sp>
        <p:nvSpPr>
          <p:cNvPr id="1115" name="Google Shape;1115;p9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clone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6" name="Google Shape;1116;p9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add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7" name="Google Shape;1117;p9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commit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8" name="Google Shape;1118;p9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push 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9" name="Google Shape;1119;p9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pull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Basic Git Commands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graphicFrame>
        <p:nvGraphicFramePr>
          <p:cNvPr id="1126" name="Google Shape;1126;p92"/>
          <p:cNvGraphicFramePr/>
          <p:nvPr/>
        </p:nvGraphicFramePr>
        <p:xfrm>
          <a:off x="487575" y="1331250"/>
          <a:ext cx="5919375" cy="3324875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82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clone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Copies an entire repo (to begin)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add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a file for inclusion in Git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commit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Notes a change to the local repo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push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Sends changes to hosting service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pull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Downloads freshest version of repo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93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Activity: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Git Add, Commit, Push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2" name="Google Shape;1132;p9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9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Git Add, Commit, Push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39" name="Google Shape;1139;p94"/>
          <p:cNvSpPr txBox="1">
            <a:spLocks noGrp="1"/>
          </p:cNvSpPr>
          <p:nvPr>
            <p:ph type="body" idx="2"/>
          </p:nvPr>
        </p:nvSpPr>
        <p:spPr>
          <a:xfrm>
            <a:off x="175" y="885200"/>
            <a:ext cx="9144000" cy="3598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b="1" dirty="0"/>
          </a:p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b="1" dirty="0"/>
          </a:p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b="1" dirty="0"/>
          </a:p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Using GitHub and the command line:</a:t>
            </a:r>
            <a:endParaRPr b="1" dirty="0"/>
          </a:p>
          <a:p>
            <a:pPr marL="457200" lvl="0" indent="-31750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Create a new </a:t>
            </a:r>
            <a:r>
              <a:rPr lang="en" b="1" dirty="0"/>
              <a:t>public GitHub repository </a:t>
            </a:r>
            <a:r>
              <a:rPr lang="en" dirty="0"/>
              <a:t>and name it whatever you like. Be sure to check </a:t>
            </a:r>
            <a:br>
              <a:rPr lang="en" dirty="0"/>
            </a:br>
            <a:r>
              <a:rPr lang="en" dirty="0"/>
              <a:t>the box to initialize this repository with a README.</a:t>
            </a:r>
            <a:endParaRPr dirty="0"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b="1" dirty="0"/>
              <a:t>Clone</a:t>
            </a:r>
            <a:r>
              <a:rPr lang="en" dirty="0"/>
              <a:t> the repo to your local directory. </a:t>
            </a:r>
            <a:endParaRPr dirty="0"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Create an </a:t>
            </a:r>
            <a:r>
              <a:rPr lang="en" b="1" dirty="0"/>
              <a:t>HTML file</a:t>
            </a:r>
            <a:r>
              <a:rPr lang="en" dirty="0"/>
              <a:t> inside the local directory.</a:t>
            </a:r>
            <a:endParaRPr dirty="0"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b="1" dirty="0"/>
              <a:t>Add, commit</a:t>
            </a:r>
            <a:r>
              <a:rPr lang="en" dirty="0"/>
              <a:t>, and </a:t>
            </a:r>
            <a:r>
              <a:rPr lang="en" b="1" dirty="0"/>
              <a:t>push</a:t>
            </a:r>
            <a:r>
              <a:rPr lang="en" dirty="0"/>
              <a:t> the code to GitHub.</a:t>
            </a:r>
            <a:endParaRPr dirty="0"/>
          </a:p>
          <a:p>
            <a:pPr marL="0" lvl="0" indent="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Bonus #1:</a:t>
            </a:r>
            <a:endParaRPr b="1" dirty="0"/>
          </a:p>
          <a:p>
            <a:pPr marL="457200" lvl="0" indent="-31750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Find a partner in class, and </a:t>
            </a:r>
            <a:r>
              <a:rPr lang="en" b="1" dirty="0"/>
              <a:t>fork</a:t>
            </a:r>
            <a:r>
              <a:rPr lang="en" dirty="0"/>
              <a:t> </a:t>
            </a:r>
            <a:r>
              <a:rPr lang="en" i="1" dirty="0"/>
              <a:t>their</a:t>
            </a:r>
            <a:r>
              <a:rPr lang="en" dirty="0"/>
              <a:t> repository to your own GitHub account. </a:t>
            </a:r>
            <a:br>
              <a:rPr lang="en" dirty="0"/>
            </a:br>
            <a:r>
              <a:rPr lang="en" dirty="0"/>
              <a:t>Clone this forked repository to your local directory.</a:t>
            </a:r>
            <a:endParaRPr dirty="0"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b="1" dirty="0"/>
              <a:t>Add, commit, </a:t>
            </a:r>
            <a:r>
              <a:rPr lang="en" dirty="0"/>
              <a:t>and </a:t>
            </a:r>
            <a:r>
              <a:rPr lang="en" b="1" dirty="0"/>
              <a:t>push</a:t>
            </a:r>
            <a:r>
              <a:rPr lang="en" dirty="0"/>
              <a:t> the code back to your forked copy. </a:t>
            </a:r>
            <a:endParaRPr dirty="0"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Submit a </a:t>
            </a:r>
            <a:r>
              <a:rPr lang="en" b="1" dirty="0"/>
              <a:t>pull request</a:t>
            </a:r>
            <a:r>
              <a:rPr lang="en" dirty="0"/>
              <a:t> to send your changes to your partner’s repo.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-US" b="1" dirty="0"/>
              <a:t>Bonus #2: </a:t>
            </a:r>
            <a:r>
              <a:rPr lang="en-US" dirty="0"/>
              <a:t>See slacked instructions</a:t>
            </a:r>
            <a:endParaRPr b="1" dirty="0"/>
          </a:p>
        </p:txBody>
      </p:sp>
      <p:sp>
        <p:nvSpPr>
          <p:cNvPr id="1140" name="Google Shape;1140;p94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20 Minutes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a Bit Lost? Don’t Worry!</a:t>
            </a:r>
            <a:endParaRPr/>
          </a:p>
        </p:txBody>
      </p:sp>
      <p:sp>
        <p:nvSpPr>
          <p:cNvPr id="1146" name="Google Shape;1146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Follow this handy guide!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95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Practice a few times on your own before the next class.</a:t>
            </a:r>
            <a:endParaRPr/>
          </a:p>
        </p:txBody>
      </p:sp>
      <p:pic>
        <p:nvPicPr>
          <p:cNvPr id="1148" name="Google Shape;1148;p95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4231" y="878515"/>
            <a:ext cx="3636170" cy="3693320"/>
          </a:xfrm>
          <a:prstGeom prst="rect">
            <a:avLst/>
          </a:prstGeom>
          <a:noFill/>
          <a:ln w="9525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96"/>
          <p:cNvSpPr txBox="1">
            <a:spLocks noGrp="1"/>
          </p:cNvSpPr>
          <p:nvPr>
            <p:ph type="title"/>
          </p:nvPr>
        </p:nvSpPr>
        <p:spPr>
          <a:xfrm>
            <a:off x="274350" y="247415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If you’re still lost, here’s a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re two interactive tutorials on git</a:t>
            </a: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: 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800" dirty="0">
                <a:hlinkClick r:id="rId3"/>
              </a:rPr>
              <a:t>https://learngitbranching.js.org</a:t>
            </a:r>
            <a:br>
              <a:rPr lang="en-US" sz="1800" dirty="0"/>
            </a:br>
            <a:r>
              <a:rPr lang="en-US" sz="1800" dirty="0">
                <a:hlinkClick r:id="rId4"/>
              </a:rPr>
              <a:t>https://www.katacoda.com/courses/git</a:t>
            </a:r>
            <a:br>
              <a:rPr lang="en-US" sz="1800" dirty="0"/>
            </a:br>
            <a:br>
              <a:rPr lang="en-US" sz="1800" dirty="0"/>
            </a:br>
            <a:r>
              <a:rPr lang="en-US" sz="1800" b="1" dirty="0"/>
              <a:t>Overview:</a:t>
            </a:r>
            <a:br>
              <a:rPr lang="en-US" sz="1800" b="1" dirty="0"/>
            </a:br>
            <a:r>
              <a:rPr lang="en-US" sz="1800" dirty="0">
                <a:hlinkClick r:id="rId5"/>
              </a:rPr>
              <a:t>https://git-scm.com/book/en/v1/Getting-Started-Git-Basics</a:t>
            </a:r>
            <a:endParaRPr sz="1800" b="1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54" name="Google Shape;1154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77225" y="1320300"/>
            <a:ext cx="1149174" cy="114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9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Round 2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Syntax (Basic)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98"/>
          <p:cNvSpPr txBox="1"/>
          <p:nvPr/>
        </p:nvSpPr>
        <p:spPr>
          <a:xfrm>
            <a:off x="1069500" y="2207288"/>
            <a:ext cx="62430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Inconsolata"/>
                <a:ea typeface="Inconsolata"/>
                <a:cs typeface="Inconsolata"/>
                <a:sym typeface="Inconsolata"/>
              </a:rPr>
              <a:t>This is Mah House</a:t>
            </a:r>
            <a:endParaRPr sz="36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7" name="Google Shape;1167;p98"/>
          <p:cNvSpPr/>
          <p:nvPr/>
        </p:nvSpPr>
        <p:spPr>
          <a:xfrm>
            <a:off x="1069500" y="2207300"/>
            <a:ext cx="11307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&lt;h1&gt;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8" name="Google Shape;1168;p98"/>
          <p:cNvSpPr/>
          <p:nvPr/>
        </p:nvSpPr>
        <p:spPr>
          <a:xfrm>
            <a:off x="6181800" y="2207300"/>
            <a:ext cx="12363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&lt;/h1&gt;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9" name="Google Shape;1169;p98"/>
          <p:cNvSpPr txBox="1"/>
          <p:nvPr/>
        </p:nvSpPr>
        <p:spPr>
          <a:xfrm>
            <a:off x="6789600" y="31339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Closing Tag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0" name="Google Shape;1170;p98"/>
          <p:cNvSpPr/>
          <p:nvPr/>
        </p:nvSpPr>
        <p:spPr>
          <a:xfrm rot="5400000" flipH="1">
            <a:off x="6402600" y="30057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98"/>
          <p:cNvSpPr/>
          <p:nvPr/>
        </p:nvSpPr>
        <p:spPr>
          <a:xfrm rot="5400000">
            <a:off x="3527700" y="1927150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98"/>
          <p:cNvSpPr txBox="1"/>
          <p:nvPr/>
        </p:nvSpPr>
        <p:spPr>
          <a:xfrm>
            <a:off x="3914700" y="17669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Content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3" name="Google Shape;1173;p98"/>
          <p:cNvSpPr txBox="1"/>
          <p:nvPr/>
        </p:nvSpPr>
        <p:spPr>
          <a:xfrm>
            <a:off x="1612075" y="31792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4" name="Google Shape;1174;p98"/>
          <p:cNvSpPr/>
          <p:nvPr/>
        </p:nvSpPr>
        <p:spPr>
          <a:xfrm rot="5400000" flipH="1">
            <a:off x="1214025" y="30057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E1E7B98-51C8-43A8-B572-1E6289A7E3F0}"/>
              </a:ext>
            </a:extLst>
          </p:cNvPr>
          <p:cNvCxnSpPr>
            <a:cxnSpLocks/>
          </p:cNvCxnSpPr>
          <p:nvPr/>
        </p:nvCxnSpPr>
        <p:spPr>
          <a:xfrm>
            <a:off x="978636" y="3702941"/>
            <a:ext cx="704167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585336-BDEB-436C-A2A4-B4BE5D72AD8C}"/>
              </a:ext>
            </a:extLst>
          </p:cNvPr>
          <p:cNvCxnSpPr/>
          <p:nvPr/>
        </p:nvCxnSpPr>
        <p:spPr>
          <a:xfrm flipV="1">
            <a:off x="975038" y="3362875"/>
            <a:ext cx="0" cy="3400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237973B-569D-4CA7-9DEE-ED52119D9710}"/>
              </a:ext>
            </a:extLst>
          </p:cNvPr>
          <p:cNvCxnSpPr/>
          <p:nvPr/>
        </p:nvCxnSpPr>
        <p:spPr>
          <a:xfrm flipV="1">
            <a:off x="8033955" y="3411156"/>
            <a:ext cx="0" cy="3022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A8DF4A5-0CEE-4B29-BEE5-C801B843ECE3}"/>
              </a:ext>
            </a:extLst>
          </p:cNvPr>
          <p:cNvSpPr txBox="1"/>
          <p:nvPr/>
        </p:nvSpPr>
        <p:spPr>
          <a:xfrm>
            <a:off x="3696801" y="3745867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Element</a:t>
            </a:r>
            <a:endParaRPr lang="en-US" b="1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Syntax (with Attribute)</a:t>
            </a:r>
            <a:endParaRPr/>
          </a:p>
        </p:txBody>
      </p:sp>
      <p:sp>
        <p:nvSpPr>
          <p:cNvPr id="1180" name="Google Shape;1180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1" name="Google Shape;1181;p99"/>
          <p:cNvGrpSpPr/>
          <p:nvPr/>
        </p:nvGrpSpPr>
        <p:grpSpPr>
          <a:xfrm>
            <a:off x="667850" y="2207575"/>
            <a:ext cx="6975927" cy="807300"/>
            <a:chOff x="778976" y="2207575"/>
            <a:chExt cx="6975927" cy="807300"/>
          </a:xfrm>
        </p:grpSpPr>
        <p:sp>
          <p:nvSpPr>
            <p:cNvPr id="1182" name="Google Shape;1182;p99"/>
            <p:cNvSpPr txBox="1"/>
            <p:nvPr/>
          </p:nvSpPr>
          <p:spPr>
            <a:xfrm>
              <a:off x="5588000" y="2207575"/>
              <a:ext cx="1159500" cy="8073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Inconsolata"/>
                  <a:ea typeface="Inconsolata"/>
                  <a:cs typeface="Inconsolata"/>
                  <a:sym typeface="Inconsolata"/>
                </a:rPr>
                <a:t>Link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83" name="Google Shape;1183;p99"/>
            <p:cNvSpPr/>
            <p:nvPr/>
          </p:nvSpPr>
          <p:spPr>
            <a:xfrm>
              <a:off x="778976" y="2207575"/>
              <a:ext cx="4809000" cy="8073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dirty="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&lt;a href=</a:t>
              </a:r>
              <a:r>
                <a:rPr lang="en" sz="2800" dirty="0">
                  <a:solidFill>
                    <a:srgbClr val="FFFFFF"/>
                  </a:solidFill>
                  <a:highlight>
                    <a:srgbClr val="000000"/>
                  </a:highlight>
                  <a:latin typeface="Inconsolata"/>
                  <a:ea typeface="Inconsolata"/>
                  <a:cs typeface="Inconsolata"/>
                  <a:sym typeface="Inconsolata"/>
                </a:rPr>
                <a:t>"www.google.com"</a:t>
              </a:r>
              <a:r>
                <a:rPr lang="en" sz="2800" dirty="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&gt;</a:t>
              </a:r>
              <a:endParaRPr sz="2800" dirty="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84" name="Google Shape;1184;p99"/>
            <p:cNvSpPr/>
            <p:nvPr/>
          </p:nvSpPr>
          <p:spPr>
            <a:xfrm>
              <a:off x="6747503" y="2207575"/>
              <a:ext cx="1007400" cy="8073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&lt;/a&gt;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sp>
        <p:nvSpPr>
          <p:cNvPr id="1185" name="Google Shape;1185;p99"/>
          <p:cNvSpPr txBox="1"/>
          <p:nvPr/>
        </p:nvSpPr>
        <p:spPr>
          <a:xfrm>
            <a:off x="6425126" y="35148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6" name="Google Shape;1186;p99"/>
          <p:cNvSpPr/>
          <p:nvPr/>
        </p:nvSpPr>
        <p:spPr>
          <a:xfrm rot="5400000" flipH="1">
            <a:off x="6696026" y="30819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99"/>
          <p:cNvSpPr/>
          <p:nvPr/>
        </p:nvSpPr>
        <p:spPr>
          <a:xfrm rot="5400000">
            <a:off x="5718476" y="18678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99"/>
          <p:cNvSpPr txBox="1"/>
          <p:nvPr/>
        </p:nvSpPr>
        <p:spPr>
          <a:xfrm>
            <a:off x="5617026" y="1411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Content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9" name="Google Shape;1189;p99"/>
          <p:cNvSpPr txBox="1"/>
          <p:nvPr/>
        </p:nvSpPr>
        <p:spPr>
          <a:xfrm>
            <a:off x="689126" y="3512338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0" name="Google Shape;1190;p99"/>
          <p:cNvSpPr/>
          <p:nvPr/>
        </p:nvSpPr>
        <p:spPr>
          <a:xfrm rot="5400000" flipH="1">
            <a:off x="974051" y="30819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99"/>
          <p:cNvSpPr/>
          <p:nvPr/>
        </p:nvSpPr>
        <p:spPr>
          <a:xfrm rot="5400000">
            <a:off x="2123275" y="1990875"/>
            <a:ext cx="6561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99"/>
          <p:cNvSpPr txBox="1"/>
          <p:nvPr/>
        </p:nvSpPr>
        <p:spPr>
          <a:xfrm>
            <a:off x="1986576" y="14761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Attribute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4E95BDF-128B-4244-B2B0-DCCBCB00157C}"/>
              </a:ext>
            </a:extLst>
          </p:cNvPr>
          <p:cNvCxnSpPr>
            <a:cxnSpLocks/>
          </p:cNvCxnSpPr>
          <p:nvPr/>
        </p:nvCxnSpPr>
        <p:spPr>
          <a:xfrm>
            <a:off x="667850" y="4181675"/>
            <a:ext cx="704167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7EED113-4C93-4FE7-913A-4A7759973543}"/>
              </a:ext>
            </a:extLst>
          </p:cNvPr>
          <p:cNvCxnSpPr/>
          <p:nvPr/>
        </p:nvCxnSpPr>
        <p:spPr>
          <a:xfrm flipV="1">
            <a:off x="664252" y="3841609"/>
            <a:ext cx="0" cy="3400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7027721-EFC7-4CB5-A331-4BAAA10A40D9}"/>
              </a:ext>
            </a:extLst>
          </p:cNvPr>
          <p:cNvCxnSpPr/>
          <p:nvPr/>
        </p:nvCxnSpPr>
        <p:spPr>
          <a:xfrm flipV="1">
            <a:off x="7723169" y="3889890"/>
            <a:ext cx="0" cy="3022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19753EA-D8B8-4FD9-904F-4734221B8F74}"/>
              </a:ext>
            </a:extLst>
          </p:cNvPr>
          <p:cNvSpPr txBox="1"/>
          <p:nvPr/>
        </p:nvSpPr>
        <p:spPr>
          <a:xfrm>
            <a:off x="3386015" y="4224601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Element</a:t>
            </a:r>
            <a:endParaRPr lang="en-US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Objectives</a:t>
            </a:r>
            <a:endParaRPr dirty="0"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Version Control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Understand the value of version control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Gain initial exposure to the concept of "adding, committing and pushing" code with git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endParaRPr lang="en-US" dirty="0"/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HTML and CSS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More practice with HTML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Begin CSS and how to link it with HTML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49701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7" name="Google Shape;1197;p100"/>
          <p:cNvGrpSpPr/>
          <p:nvPr/>
        </p:nvGrpSpPr>
        <p:grpSpPr>
          <a:xfrm>
            <a:off x="694061" y="1861187"/>
            <a:ext cx="7347663" cy="919390"/>
            <a:chOff x="521801" y="1902775"/>
            <a:chExt cx="7347663" cy="1449000"/>
          </a:xfrm>
        </p:grpSpPr>
        <p:sp>
          <p:nvSpPr>
            <p:cNvPr id="1198" name="Google Shape;1198;p100"/>
            <p:cNvSpPr txBox="1"/>
            <p:nvPr/>
          </p:nvSpPr>
          <p:spPr>
            <a:xfrm>
              <a:off x="2288878" y="1902775"/>
              <a:ext cx="4690800" cy="14490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latin typeface="Inconsolata"/>
                  <a:ea typeface="Inconsolata"/>
                  <a:cs typeface="Inconsolata"/>
                  <a:sym typeface="Inconsolata"/>
                </a:rPr>
                <a:t>src="img.png"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99" name="Google Shape;1199;p100"/>
            <p:cNvSpPr/>
            <p:nvPr/>
          </p:nvSpPr>
          <p:spPr>
            <a:xfrm>
              <a:off x="521801" y="1902775"/>
              <a:ext cx="1767300" cy="14490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&lt;img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200" name="Google Shape;1200;p100"/>
            <p:cNvSpPr/>
            <p:nvPr/>
          </p:nvSpPr>
          <p:spPr>
            <a:xfrm>
              <a:off x="6978464" y="1902775"/>
              <a:ext cx="891000" cy="14490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&gt;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sp>
        <p:nvSpPr>
          <p:cNvPr id="1201" name="Google Shape;1201;p100"/>
          <p:cNvSpPr txBox="1"/>
          <p:nvPr/>
        </p:nvSpPr>
        <p:spPr>
          <a:xfrm>
            <a:off x="6580265" y="3114361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Self-Closing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2" name="Google Shape;1202;p100"/>
          <p:cNvSpPr/>
          <p:nvPr/>
        </p:nvSpPr>
        <p:spPr>
          <a:xfrm rot="5400000" flipH="1">
            <a:off x="7284215" y="2735611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100"/>
          <p:cNvSpPr txBox="1"/>
          <p:nvPr/>
        </p:nvSpPr>
        <p:spPr>
          <a:xfrm>
            <a:off x="814714" y="3182386"/>
            <a:ext cx="13512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4" name="Google Shape;1204;p100"/>
          <p:cNvSpPr/>
          <p:nvPr/>
        </p:nvSpPr>
        <p:spPr>
          <a:xfrm rot="5400000" flipH="1">
            <a:off x="1216715" y="2795386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" name="Google Shape;1205;p100"/>
          <p:cNvSpPr/>
          <p:nvPr/>
        </p:nvSpPr>
        <p:spPr>
          <a:xfrm rot="5400000">
            <a:off x="4249565" y="1554211"/>
            <a:ext cx="6279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100"/>
          <p:cNvSpPr txBox="1"/>
          <p:nvPr/>
        </p:nvSpPr>
        <p:spPr>
          <a:xfrm>
            <a:off x="4081564" y="1028611"/>
            <a:ext cx="9639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Attribute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7" name="Google Shape;1207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Tricky Tags (Self-Closing)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6654BF8-DA46-4918-BE4D-4DEEBEDF2D3A}"/>
              </a:ext>
            </a:extLst>
          </p:cNvPr>
          <p:cNvCxnSpPr>
            <a:cxnSpLocks/>
          </p:cNvCxnSpPr>
          <p:nvPr/>
        </p:nvCxnSpPr>
        <p:spPr>
          <a:xfrm>
            <a:off x="694061" y="3887248"/>
            <a:ext cx="7565768" cy="93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EFCCF6-D163-44AE-99E1-A3186697D1B3}"/>
              </a:ext>
            </a:extLst>
          </p:cNvPr>
          <p:cNvCxnSpPr>
            <a:cxnSpLocks/>
          </p:cNvCxnSpPr>
          <p:nvPr/>
        </p:nvCxnSpPr>
        <p:spPr>
          <a:xfrm flipV="1">
            <a:off x="694061" y="3547182"/>
            <a:ext cx="0" cy="3400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E210E35-375A-415A-AF33-7FC9F9740EB6}"/>
              </a:ext>
            </a:extLst>
          </p:cNvPr>
          <p:cNvCxnSpPr>
            <a:cxnSpLocks/>
          </p:cNvCxnSpPr>
          <p:nvPr/>
        </p:nvCxnSpPr>
        <p:spPr>
          <a:xfrm flipV="1">
            <a:off x="8259829" y="3594329"/>
            <a:ext cx="0" cy="3022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19A2394-43D1-4AF1-AE6F-7AB5468A1F1D}"/>
              </a:ext>
            </a:extLst>
          </p:cNvPr>
          <p:cNvSpPr txBox="1"/>
          <p:nvPr/>
        </p:nvSpPr>
        <p:spPr>
          <a:xfrm>
            <a:off x="3647442" y="3919678"/>
            <a:ext cx="108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Element</a:t>
            </a:r>
            <a:endParaRPr lang="en-US" b="1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Important Common Tags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13" name="Google Shape;1213;p101"/>
          <p:cNvGraphicFramePr/>
          <p:nvPr>
            <p:extLst>
              <p:ext uri="{D42A27DB-BD31-4B8C-83A1-F6EECF244321}">
                <p14:modId xmlns:p14="http://schemas.microsoft.com/office/powerpoint/2010/main" val="3439243767"/>
              </p:ext>
            </p:extLst>
          </p:nvPr>
        </p:nvGraphicFramePr>
        <p:xfrm>
          <a:off x="395900" y="826800"/>
          <a:ext cx="8460000" cy="38232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983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7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9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2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147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Headings: </a:t>
                      </a:r>
                      <a:endParaRPr/>
                    </a:p>
                  </a:txBody>
                  <a:tcPr marL="91425" marR="91425" marT="0" marB="0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Containers:</a:t>
                      </a:r>
                      <a:endParaRPr/>
                    </a:p>
                  </a:txBody>
                  <a:tcPr marL="91425" marR="91425" marT="0" marB="0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FCA5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Others:</a:t>
                      </a:r>
                      <a:endParaRPr/>
                    </a:p>
                  </a:txBody>
                  <a:tcPr marL="91425" marR="91425" marT="0" marB="0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&lt;h1&gt; &lt;/h1&gt; 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1 (Largest heading)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&lt;html&gt; &lt;/html&gt;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entire page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&lt;strong&gt;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bold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&lt;h2&gt; &lt;/h2&gt;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2 (Next largest heading)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&lt;head&gt; &lt;/head&gt;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header of the page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&lt;em&gt;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emphasis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&lt;h3&gt; &lt;/h3&gt;</a:t>
                      </a:r>
                      <a:endParaRPr sz="1200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3 </a:t>
                      </a:r>
                      <a:endParaRPr sz="1000" dirty="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&lt;body&gt; &lt;/body&gt;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main content 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&lt;img&gt;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images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&lt;div&gt; &lt;/div&gt;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Logical container 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 href&gt;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links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&lt;p&gt; &lt;/p&gt; 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individual paragraphs 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&lt;li&gt;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list items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&lt;title&gt;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title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&lt;br&gt;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line break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&lt;table&gt;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tables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&lt;!-- --&gt;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comments</a:t>
                      </a:r>
                      <a:endParaRPr sz="1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10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for Forms</a:t>
            </a:r>
            <a:endParaRPr/>
          </a:p>
        </p:txBody>
      </p:sp>
      <p:sp>
        <p:nvSpPr>
          <p:cNvPr id="1226" name="Google Shape;1226;p10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UI (user interface) form elements:</a:t>
            </a:r>
            <a:endParaRPr/>
          </a:p>
        </p:txBody>
      </p:sp>
      <p:graphicFrame>
        <p:nvGraphicFramePr>
          <p:cNvPr id="1227" name="Google Shape;1227;p103"/>
          <p:cNvGraphicFramePr/>
          <p:nvPr/>
        </p:nvGraphicFramePr>
        <p:xfrm>
          <a:off x="487575" y="1331250"/>
          <a:ext cx="5928425" cy="3324875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7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&lt;form&gt;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Creates a form section in HTML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&lt;input&gt;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Input boxes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&lt;label&gt;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Labels for boxes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&lt;button&gt;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Button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&lt;textarea&gt;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Large text box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1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 Common Tags</a:t>
            </a:r>
            <a:endParaRPr/>
          </a:p>
        </p:txBody>
      </p:sp>
      <p:sp>
        <p:nvSpPr>
          <p:cNvPr id="1219" name="Google Shape;1219;p1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9945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HTML tags are listed here: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http://www.w3schools.com/tags/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Don’t try to memorize them! Simply refer back to documentation as needed. </a:t>
            </a:r>
            <a:endParaRPr/>
          </a:p>
        </p:txBody>
      </p:sp>
      <p:graphicFrame>
        <p:nvGraphicFramePr>
          <p:cNvPr id="1220" name="Google Shape;1220;p102"/>
          <p:cNvGraphicFramePr/>
          <p:nvPr/>
        </p:nvGraphicFramePr>
        <p:xfrm>
          <a:off x="487575" y="1511650"/>
          <a:ext cx="4937525" cy="31787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56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&lt;video&gt;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videos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&lt;audio&gt;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audio files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&lt;embed&gt;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embedded files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&lt;code&gt;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including computer code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&lt;header&gt;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headers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&lt;nav&gt;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navigation bars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&lt;footer&gt;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footers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0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Basic Student Bio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create a student bio using HTML. You will then add, commit, and push your completed HTML to GitHub for the world to see.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(Additional instructions will be sent via Slack)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8" name="Google Shape;1248;p10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10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0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Basic Student Bio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55" name="Google Shape;1255;p107"/>
          <p:cNvSpPr txBox="1">
            <a:spLocks noGrp="1"/>
          </p:cNvSpPr>
          <p:nvPr>
            <p:ph type="body" idx="2"/>
          </p:nvPr>
        </p:nvSpPr>
        <p:spPr>
          <a:xfrm>
            <a:off x="175" y="838700"/>
            <a:ext cx="7116600" cy="3644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Times New Roman"/>
                <a:ea typeface="Times New Roman"/>
                <a:cs typeface="Times New Roman"/>
                <a:sym typeface="Times New Roman"/>
              </a:rPr>
              <a:t>Student Bio</a:t>
            </a:r>
            <a:endParaRPr sz="18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/>
                <a:ea typeface="Times New Roman"/>
                <a:cs typeface="Times New Roman"/>
                <a:sym typeface="Times New Roman"/>
              </a:rPr>
              <a:t>Your Name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>
              <a:spcBef>
                <a:spcPts val="800"/>
              </a:spcBef>
              <a:buNone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Write a short paragraph or two about yourself, or use placeholder text from </a:t>
            </a:r>
            <a:r>
              <a:rPr lang="en" sz="1200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www.lipsum.com</a:t>
            </a: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 dirty="0">
                <a:latin typeface="Times New Roman"/>
                <a:ea typeface="Times New Roman"/>
                <a:cs typeface="Times New Roman"/>
                <a:sym typeface="Times New Roman"/>
              </a:rPr>
              <a:t>or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https://hipsum.co/</a:t>
            </a:r>
            <a:endParaRPr sz="12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/>
                <a:ea typeface="Times New Roman"/>
                <a:cs typeface="Times New Roman"/>
                <a:sym typeface="Times New Roman"/>
              </a:rPr>
              <a:t>Contact Info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0040" lvl="0" indent="-167640" algn="l" rtl="0">
              <a:spcBef>
                <a:spcPts val="8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 dirty="0">
                <a:latin typeface="Times New Roman"/>
                <a:ea typeface="Times New Roman"/>
                <a:cs typeface="Times New Roman"/>
                <a:sym typeface="Times New Roman"/>
              </a:rPr>
              <a:t>Email:</a:t>
            </a: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someplace@gmail.com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 dirty="0">
                <a:latin typeface="Times New Roman"/>
                <a:ea typeface="Times New Roman"/>
                <a:cs typeface="Times New Roman"/>
                <a:sym typeface="Times New Roman"/>
              </a:rPr>
              <a:t>GitHub:</a:t>
            </a: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 Name</a:t>
            </a:r>
            <a:endParaRPr sz="1200" u="sng" dirty="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 dirty="0">
                <a:latin typeface="Times New Roman"/>
                <a:ea typeface="Times New Roman"/>
                <a:cs typeface="Times New Roman"/>
                <a:sym typeface="Times New Roman"/>
              </a:rPr>
              <a:t>Portfolio:</a:t>
            </a: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Coming Soon</a:t>
            </a:r>
            <a:endParaRPr sz="1200" u="sng" dirty="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6" name="Google Shape;1256;p10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107"/>
          <p:cNvSpPr/>
          <p:nvPr/>
        </p:nvSpPr>
        <p:spPr>
          <a:xfrm>
            <a:off x="469825" y="1487750"/>
            <a:ext cx="1828800" cy="1828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200 x 200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0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Stylin’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0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and CSS Definitions</a:t>
            </a:r>
            <a:endParaRPr/>
          </a:p>
        </p:txBody>
      </p:sp>
      <p:sp>
        <p:nvSpPr>
          <p:cNvPr id="1268" name="Google Shape;1268;p109"/>
          <p:cNvSpPr txBox="1">
            <a:spLocks noGrp="1"/>
          </p:cNvSpPr>
          <p:nvPr>
            <p:ph type="body" idx="3"/>
          </p:nvPr>
        </p:nvSpPr>
        <p:spPr>
          <a:xfrm>
            <a:off x="175" y="1849350"/>
            <a:ext cx="9144000" cy="3057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HTML:</a:t>
            </a:r>
            <a:r>
              <a:rPr lang="en" dirty="0"/>
              <a:t> Hypertext Markup Language (Content)</a:t>
            </a:r>
            <a:endParaRPr dirty="0"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CSS:</a:t>
            </a:r>
            <a:r>
              <a:rPr lang="en" dirty="0"/>
              <a:t> Cascading Style Sheets (Appearance)</a:t>
            </a:r>
            <a:endParaRPr dirty="0"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HTML/CSS are the “languages of the web.”</a:t>
            </a:r>
            <a:r>
              <a:rPr lang="en" dirty="0"/>
              <a:t> Together they define both the content and aesthetics of a webpage, including layouts, colors, fonts, and content placement. (JavaScript is the language that deals with logic, animation, etc.)</a:t>
            </a:r>
            <a:endParaRPr dirty="0"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1400"/>
              </a:spcAft>
              <a:buNone/>
            </a:pPr>
            <a:endParaRPr dirty="0"/>
          </a:p>
        </p:txBody>
      </p:sp>
      <p:pic>
        <p:nvPicPr>
          <p:cNvPr id="1269" name="Google Shape;1269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26" y="759575"/>
            <a:ext cx="669901" cy="98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HTML/CSS Analogy</a:t>
            </a:r>
            <a:endParaRPr/>
          </a:p>
        </p:txBody>
      </p:sp>
      <p:graphicFrame>
        <p:nvGraphicFramePr>
          <p:cNvPr id="1275" name="Google Shape;1275;p110"/>
          <p:cNvGraphicFramePr/>
          <p:nvPr/>
        </p:nvGraphicFramePr>
        <p:xfrm>
          <a:off x="546425" y="918650"/>
          <a:ext cx="8259800" cy="3558925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412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9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 Alone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 and CSS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Like writing papers in Notepad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Like writing papers in Microsoft Word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only write unformatted text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format text, page layout, alignment, and more based on highlighting and menu options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76" name="Google Shape;127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877" y="2899250"/>
            <a:ext cx="1709700" cy="13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750" y="2899250"/>
            <a:ext cx="1826575" cy="13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2" name="Google Shape;1282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0572" y="923078"/>
            <a:ext cx="5522857" cy="3754546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11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Application Clarification</a:t>
            </a:r>
            <a:endParaRPr dirty="0"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3"/>
              </a:rPr>
              <a:t>BootcampSpot</a:t>
            </a:r>
            <a:r>
              <a:rPr lang="en-US" dirty="0"/>
              <a:t> – this is your central information (calendar, homework submissions, grades, etc.)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4"/>
              </a:rPr>
              <a:t>Panopto</a:t>
            </a:r>
            <a:r>
              <a:rPr lang="en-US" dirty="0"/>
              <a:t> – all classes are recorded and can be found here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5"/>
              </a:rPr>
              <a:t>GitLab</a:t>
            </a:r>
            <a:r>
              <a:rPr lang="en-US" dirty="0"/>
              <a:t> – this is where the instructional staff uploads resources for you (activities, homework, etc.)</a:t>
            </a:r>
            <a:endParaRPr lang="en-US" dirty="0">
              <a:hlinkClick r:id="rId6"/>
            </a:endParaRP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6"/>
              </a:rPr>
              <a:t>GitHub</a:t>
            </a:r>
            <a:r>
              <a:rPr lang="en-US" dirty="0"/>
              <a:t> – this is where you will upload/push code and the links to these are what will be submitted</a:t>
            </a:r>
            <a:endParaRPr lang="en-US" dirty="0">
              <a:hlinkClick r:id="rId7"/>
            </a:endParaRP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7"/>
              </a:rPr>
              <a:t>Pre-Work</a:t>
            </a:r>
            <a:r>
              <a:rPr lang="en-US" dirty="0"/>
              <a:t> – this is the material to get you ready for class</a:t>
            </a:r>
          </a:p>
          <a:p>
            <a:pPr marL="742950" lvl="1" indent="-285750"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Modules 1-8 are required</a:t>
            </a:r>
          </a:p>
          <a:p>
            <a:pPr marL="1200150" lvl="2" indent="-285750"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Module 7’s “Scratch That!” activity can be skipped</a:t>
            </a:r>
          </a:p>
          <a:p>
            <a:pPr marL="742950" lvl="1" indent="-285750"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Modules 9-15 are recommended</a:t>
            </a:r>
          </a:p>
          <a:p>
            <a:pPr marL="1200150" lvl="2" indent="-285750"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Skip module 12 (Type Like a Pro)</a:t>
            </a:r>
          </a:p>
        </p:txBody>
      </p:sp>
    </p:spTree>
    <p:extLst>
      <p:ext uri="{BB962C8B-B14F-4D97-AF65-F5344CB8AC3E}">
        <p14:creationId xmlns:p14="http://schemas.microsoft.com/office/powerpoint/2010/main" val="334114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Page: Result</a:t>
            </a:r>
            <a:endParaRPr/>
          </a:p>
        </p:txBody>
      </p:sp>
      <p:graphicFrame>
        <p:nvGraphicFramePr>
          <p:cNvPr id="1289" name="Google Shape;1289;p112"/>
          <p:cNvGraphicFramePr/>
          <p:nvPr>
            <p:extLst>
              <p:ext uri="{D42A27DB-BD31-4B8C-83A1-F6EECF244321}">
                <p14:modId xmlns:p14="http://schemas.microsoft.com/office/powerpoint/2010/main" val="4218575229"/>
              </p:ext>
            </p:extLst>
          </p:nvPr>
        </p:nvGraphicFramePr>
        <p:xfrm>
          <a:off x="303925" y="802725"/>
          <a:ext cx="7594325" cy="3926445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759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L="182875" marR="91425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amet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sriracha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venmo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locavore, quinoa gluten-free offal fashion axe farm-to-table. Ugh gentrify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hella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green juice chia four dollar toast mustache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neutra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deep v subway tile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microdosing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distillery tilde leggings readymade. Artisan roof party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stumptown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tacos copper mug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lyft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Meggings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enamel pin tote bag kombucha vice waistcoat.</a:t>
                      </a:r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0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sz="1000" b="1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 dirty="0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 dirty="0"/>
                    </a:p>
                  </a:txBody>
                  <a:tcPr marL="182875" marR="91425" marT="91425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026" name="Picture 2" descr="Image result for bill murray awesome">
            <a:extLst>
              <a:ext uri="{FF2B5EF4-FFF2-40B4-BE49-F238E27FC236}">
                <a16:creationId xmlns:a16="http://schemas.microsoft.com/office/drawing/2014/main" id="{69E71F5D-B730-4499-A19B-0067029D8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63" y="2440918"/>
            <a:ext cx="1436779" cy="143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Page: Result</a:t>
            </a:r>
            <a:endParaRPr/>
          </a:p>
        </p:txBody>
      </p:sp>
      <p:graphicFrame>
        <p:nvGraphicFramePr>
          <p:cNvPr id="1296" name="Google Shape;1296;p113"/>
          <p:cNvGraphicFramePr/>
          <p:nvPr>
            <p:extLst>
              <p:ext uri="{D42A27DB-BD31-4B8C-83A1-F6EECF244321}">
                <p14:modId xmlns:p14="http://schemas.microsoft.com/office/powerpoint/2010/main" val="771411378"/>
              </p:ext>
            </p:extLst>
          </p:nvPr>
        </p:nvGraphicFramePr>
        <p:xfrm>
          <a:off x="303925" y="802725"/>
          <a:ext cx="7594325" cy="3926445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759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L="182875" marR="91425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amet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sriracha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venmo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locavore, quinoa gluten-free offal fashion axe farm-to-table. Ugh gentrify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hella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green juice chia four dollar toast mustache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neutra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deep v subway tile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microdosing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distillery tilde leggings readymade. Artisan roof party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stumptown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tacos copper mug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lyft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Meggings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enamel pin tote bag kombucha vice waistcoat.</a:t>
                      </a:r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0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sz="1000" b="1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 dirty="0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 dirty="0"/>
                    </a:p>
                  </a:txBody>
                  <a:tcPr marL="182875" marR="91425" marT="91425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98" name="Google Shape;1298;p113"/>
          <p:cNvSpPr/>
          <p:nvPr/>
        </p:nvSpPr>
        <p:spPr>
          <a:xfrm>
            <a:off x="4255975" y="2910825"/>
            <a:ext cx="4304100" cy="8193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Ugly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0" name="Picture 2" descr="Image result for bill murray awesome">
            <a:extLst>
              <a:ext uri="{FF2B5EF4-FFF2-40B4-BE49-F238E27FC236}">
                <a16:creationId xmlns:a16="http://schemas.microsoft.com/office/drawing/2014/main" id="{4F960594-4CCA-46CA-A39E-646BDB95A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64" y="2463590"/>
            <a:ext cx="1414108" cy="141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114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875" y="942898"/>
            <a:ext cx="3543300" cy="3714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Google Shape;1304;p114" descr="Picture 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60947" y="942898"/>
            <a:ext cx="3641327" cy="3714890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1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CSS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0" name="Google Shape;1310;p115"/>
          <p:cNvGraphicFramePr/>
          <p:nvPr>
            <p:extLst>
              <p:ext uri="{D42A27DB-BD31-4B8C-83A1-F6EECF244321}">
                <p14:modId xmlns:p14="http://schemas.microsoft.com/office/powerpoint/2010/main" val="3045803957"/>
              </p:ext>
            </p:extLst>
          </p:nvPr>
        </p:nvGraphicFramePr>
        <p:xfrm>
          <a:off x="2208925" y="802725"/>
          <a:ext cx="4898500" cy="394628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489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 u="sng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 u="sng">
                        <a:solidFill>
                          <a:srgbClr val="FFFFFF"/>
                        </a:solidFill>
                      </a:endParaRPr>
                    </a:p>
                  </a:txBody>
                  <a:tcPr marL="0" marR="0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0" marR="0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0" marR="0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amet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sriracha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venmo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locavore, quinoa gluten-free offal fashion axe farm-to-table. Ugh gentrify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hella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green juice chia four dollar toast mustache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neutra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deep v subway tile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microdosing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distillery tilde leggings readymade. Artisan roof party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stumptown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tacos copper mug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lyft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Meggings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enamel pin tote bag kombucha vice waistcoat.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lang="en-US" sz="100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6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4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/>
                    </a:p>
                  </a:txBody>
                  <a:tcPr marL="0" marR="0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500">
                <a:tc>
                  <a:txBody>
                    <a:bodyPr/>
                    <a:lstStyle/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 dirty="0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 dirty="0"/>
                    </a:p>
                  </a:txBody>
                  <a:tcPr marL="0" marR="0" marT="91425" marB="0">
                    <a:lnL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11" name="Google Shape;1311;p1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CSS: Result</a:t>
            </a:r>
            <a:endParaRPr/>
          </a:p>
        </p:txBody>
      </p:sp>
      <p:pic>
        <p:nvPicPr>
          <p:cNvPr id="3074" name="Picture 2" descr="Image result for bill murray awesome">
            <a:extLst>
              <a:ext uri="{FF2B5EF4-FFF2-40B4-BE49-F238E27FC236}">
                <a16:creationId xmlns:a16="http://schemas.microsoft.com/office/drawing/2014/main" id="{C1F1F472-2B1E-430B-AD70-1B5D8A0A0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835" y="2423657"/>
            <a:ext cx="1306680" cy="130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11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Syntax</a:t>
            </a:r>
            <a:endParaRPr/>
          </a:p>
        </p:txBody>
      </p:sp>
      <p:sp>
        <p:nvSpPr>
          <p:cNvPr id="1318" name="Google Shape;1318;p11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CSS works by hooking onto </a:t>
            </a:r>
            <a:r>
              <a:rPr lang="en" b="1" dirty="0"/>
              <a:t>selectors</a:t>
            </a:r>
            <a:r>
              <a:rPr lang="en" dirty="0"/>
              <a:t> added into HTML using </a:t>
            </a:r>
            <a:r>
              <a:rPr lang="en-US" b="1" dirty="0"/>
              <a:t>tags</a:t>
            </a:r>
            <a:r>
              <a:rPr lang="en-US" dirty="0"/>
              <a:t>, </a:t>
            </a:r>
            <a:r>
              <a:rPr lang="en" b="1" dirty="0"/>
              <a:t>classes</a:t>
            </a:r>
            <a:r>
              <a:rPr lang="en" dirty="0"/>
              <a:t> and </a:t>
            </a:r>
            <a:r>
              <a:rPr lang="en" b="1" dirty="0"/>
              <a:t>identifiers</a:t>
            </a:r>
            <a:r>
              <a:rPr lang="en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Once hooked, we apply </a:t>
            </a:r>
            <a:r>
              <a:rPr lang="en" b="1" dirty="0"/>
              <a:t>styles</a:t>
            </a:r>
            <a:r>
              <a:rPr lang="en" dirty="0"/>
              <a:t> to those HTML elements using CSS.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9" name="Google Shape;1319;p116"/>
          <p:cNvSpPr txBox="1"/>
          <p:nvPr/>
        </p:nvSpPr>
        <p:spPr>
          <a:xfrm>
            <a:off x="794625" y="3009275"/>
            <a:ext cx="484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a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0" name="Google Shape;1320;p116"/>
          <p:cNvSpPr txBox="1"/>
          <p:nvPr/>
        </p:nvSpPr>
        <p:spPr>
          <a:xfrm>
            <a:off x="595425" y="2410968"/>
            <a:ext cx="9075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selector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1" name="Google Shape;1321;p116"/>
          <p:cNvSpPr txBox="1"/>
          <p:nvPr/>
        </p:nvSpPr>
        <p:spPr>
          <a:xfrm>
            <a:off x="482150" y="4065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start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2" name="Google Shape;1322;p116"/>
          <p:cNvSpPr txBox="1"/>
          <p:nvPr/>
        </p:nvSpPr>
        <p:spPr>
          <a:xfrm>
            <a:off x="1665450" y="3009300"/>
            <a:ext cx="36648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background-color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3" name="Google Shape;1323;p116"/>
          <p:cNvSpPr txBox="1"/>
          <p:nvPr/>
        </p:nvSpPr>
        <p:spPr>
          <a:xfrm>
            <a:off x="1279425" y="3009300"/>
            <a:ext cx="3759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4" name="Google Shape;1324;p116"/>
          <p:cNvSpPr txBox="1"/>
          <p:nvPr/>
        </p:nvSpPr>
        <p:spPr>
          <a:xfrm>
            <a:off x="5611125" y="3009300"/>
            <a:ext cx="1611000" cy="72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yellow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5" name="Google Shape;1325;p116"/>
          <p:cNvSpPr txBox="1"/>
          <p:nvPr/>
        </p:nvSpPr>
        <p:spPr>
          <a:xfrm>
            <a:off x="6924075" y="2409850"/>
            <a:ext cx="15534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declaration end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6" name="Google Shape;1326;p116"/>
          <p:cNvSpPr txBox="1"/>
          <p:nvPr/>
        </p:nvSpPr>
        <p:spPr>
          <a:xfrm>
            <a:off x="531157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7" name="Google Shape;1327;p116"/>
          <p:cNvSpPr txBox="1"/>
          <p:nvPr/>
        </p:nvSpPr>
        <p:spPr>
          <a:xfrm>
            <a:off x="719902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8" name="Google Shape;1328;p116"/>
          <p:cNvSpPr txBox="1"/>
          <p:nvPr/>
        </p:nvSpPr>
        <p:spPr>
          <a:xfrm>
            <a:off x="7536825" y="3009300"/>
            <a:ext cx="3750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3200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9" name="Google Shape;1329;p116"/>
          <p:cNvSpPr txBox="1"/>
          <p:nvPr/>
        </p:nvSpPr>
        <p:spPr>
          <a:xfrm>
            <a:off x="2793075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0" name="Google Shape;1330;p116"/>
          <p:cNvSpPr/>
          <p:nvPr/>
        </p:nvSpPr>
        <p:spPr>
          <a:xfrm rot="5400000">
            <a:off x="6173425" y="2794825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116"/>
          <p:cNvSpPr txBox="1"/>
          <p:nvPr/>
        </p:nvSpPr>
        <p:spPr>
          <a:xfrm>
            <a:off x="5843016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value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2" name="Google Shape;1332;p116"/>
          <p:cNvSpPr/>
          <p:nvPr/>
        </p:nvSpPr>
        <p:spPr>
          <a:xfrm rot="5400000">
            <a:off x="3081050" y="2796144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116"/>
          <p:cNvSpPr/>
          <p:nvPr/>
        </p:nvSpPr>
        <p:spPr>
          <a:xfrm rot="5400000">
            <a:off x="780225" y="2796144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116"/>
          <p:cNvSpPr/>
          <p:nvPr/>
        </p:nvSpPr>
        <p:spPr>
          <a:xfrm rot="5400000">
            <a:off x="7496175" y="2796150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116"/>
          <p:cNvSpPr/>
          <p:nvPr/>
        </p:nvSpPr>
        <p:spPr>
          <a:xfrm rot="5400000" flipH="1">
            <a:off x="12291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116"/>
          <p:cNvSpPr txBox="1"/>
          <p:nvPr/>
        </p:nvSpPr>
        <p:spPr>
          <a:xfrm>
            <a:off x="45495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property/value 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7" name="Google Shape;1337;p116"/>
          <p:cNvSpPr/>
          <p:nvPr/>
        </p:nvSpPr>
        <p:spPr>
          <a:xfrm rot="5400000" flipH="1">
            <a:off x="52677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116"/>
          <p:cNvSpPr txBox="1"/>
          <p:nvPr/>
        </p:nvSpPr>
        <p:spPr>
          <a:xfrm>
            <a:off x="63903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</a:t>
            </a: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latin typeface="Roboto"/>
                <a:ea typeface="Roboto"/>
                <a:cs typeface="Roboto"/>
                <a:sym typeface="Roboto"/>
              </a:rPr>
              <a:t>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9" name="Google Shape;1339;p116"/>
          <p:cNvSpPr/>
          <p:nvPr/>
        </p:nvSpPr>
        <p:spPr>
          <a:xfrm rot="5400000" flipH="1">
            <a:off x="71085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1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Example</a:t>
            </a:r>
            <a:endParaRPr/>
          </a:p>
        </p:txBody>
      </p:sp>
      <p:sp>
        <p:nvSpPr>
          <p:cNvPr id="1345" name="Google Shape;1345;p11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1096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the following example, the header would become blue and much larger because of the CSS.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can incorporate an element’s class or ID to apply a CSS style to a particular part of the document. Just remember to include the necessary symbol before the CSS: “.” for class, “#” for ID.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346" name="Google Shape;1346;p117"/>
          <p:cNvGraphicFramePr/>
          <p:nvPr/>
        </p:nvGraphicFramePr>
        <p:xfrm>
          <a:off x="498200" y="2637600"/>
          <a:ext cx="8239850" cy="1973255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412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9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Example (HTML) 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Example (</a:t>
                      </a:r>
                      <a:r>
                        <a:rPr lang="en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CSS)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7525">
                <a:tc>
                  <a:txBody>
                    <a:bodyPr/>
                    <a:lstStyle/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 </a:t>
                      </a:r>
                      <a:r>
                        <a:rPr lang="en" sz="1800">
                          <a:solidFill>
                            <a:srgbClr val="00B0F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class="bigBlue"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&gt;Header&lt;/p&gt;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.bigBlue 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	font-size: 100px;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	color: blue;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CSS Attributes</a:t>
            </a:r>
            <a:endParaRPr/>
          </a:p>
        </p:txBody>
      </p:sp>
      <p:graphicFrame>
        <p:nvGraphicFramePr>
          <p:cNvPr id="1352" name="Google Shape;1352;p118"/>
          <p:cNvGraphicFramePr/>
          <p:nvPr/>
        </p:nvGraphicFramePr>
        <p:xfrm>
          <a:off x="400163" y="810550"/>
          <a:ext cx="7922950" cy="31431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396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192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 and 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color of text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font-size: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size of the font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font-style: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italics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font-weight: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bold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925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Alignment and Spacing: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padding (top/right/bottom/left):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space between element and its own border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margin (top/right/bottom/left): 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space between element and surrounding elements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float: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forces elements to the sides, centers, or tops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1925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Background: 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background-color: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background color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background-image: 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background image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119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60384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/>
              <a:t>Powerful Duo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Believe it or not, HTML and CSS are all you need to develop a vivid, full-blown website. 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2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Basics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2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121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369" name="Google Shape;1369;p121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CSS-Styled Bio Page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upgrade your previous HTML bio page using CSS style rules. Once you’re done, commit and push your changes to GitHub.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(Additional instructions will be sent via Slack)</a:t>
            </a:r>
            <a:endParaRPr sz="18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</a:t>
            </a:r>
            <a:r>
              <a:rPr lang="en-US" dirty="0"/>
              <a:t>h</a:t>
            </a:r>
            <a:r>
              <a:rPr lang="en" dirty="0"/>
              <a:t>o did </a:t>
            </a:r>
            <a:r>
              <a:rPr lang="en" dirty="0">
                <a:hlinkClick r:id="rId3"/>
              </a:rPr>
              <a:t>the mini homework</a:t>
            </a:r>
            <a:r>
              <a:rPr lang="en" dirty="0"/>
              <a:t>?</a:t>
            </a:r>
            <a:endParaRPr dirty="0"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Bookmark and star </a:t>
            </a:r>
            <a:r>
              <a:rPr lang="en-US" dirty="0">
                <a:hlinkClick r:id="rId4"/>
              </a:rPr>
              <a:t>the GitLab repo </a:t>
            </a:r>
            <a:r>
              <a:rPr lang="en-US" dirty="0"/>
              <a:t>for our class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Play with some terminal commands. Try the class examples again!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Go through </a:t>
            </a:r>
            <a:r>
              <a:rPr lang="en-US" dirty="0">
                <a:hlinkClick r:id="rId5"/>
              </a:rPr>
              <a:t>W3 Schools HTML tutorials and documentation</a:t>
            </a:r>
            <a:endParaRPr lang="en-US" dirty="0"/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(</a:t>
            </a:r>
            <a:r>
              <a:rPr lang="en-US" dirty="0">
                <a:hlinkClick r:id="rId6"/>
              </a:rPr>
              <a:t>HTML HOME </a:t>
            </a:r>
            <a:r>
              <a:rPr lang="en-US" dirty="0"/>
              <a:t>through </a:t>
            </a:r>
            <a:r>
              <a:rPr lang="en-US" dirty="0">
                <a:hlinkClick r:id="rId7"/>
              </a:rPr>
              <a:t>HTML Paragraphs</a:t>
            </a:r>
            <a:r>
              <a:rPr lang="en-US" dirty="0"/>
              <a:t>)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Make an HTML page (don't turn this in, just for practice)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Watch the </a:t>
            </a:r>
            <a:r>
              <a:rPr lang="en-US" dirty="0">
                <a:hlinkClick r:id="rId8"/>
              </a:rPr>
              <a:t>walkthrough video </a:t>
            </a:r>
            <a:r>
              <a:rPr lang="en-US" dirty="0"/>
              <a:t>if you feel a bit lost.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(optional) More practice: </a:t>
            </a:r>
            <a:r>
              <a:rPr lang="en-US" dirty="0">
                <a:hlinkClick r:id="rId9"/>
              </a:rPr>
              <a:t>Mozilla's Introduction to HTML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616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Google Shape;1374;p122" descr="Picture 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3050" y="1343025"/>
            <a:ext cx="6341808" cy="24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1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CSS-Styled Bio Page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76" name="Google Shape;1376;p122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23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Student Bio Layout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a Bit Confused?</a:t>
            </a:r>
            <a:endParaRPr/>
          </a:p>
        </p:txBody>
      </p:sp>
      <p:pic>
        <p:nvPicPr>
          <p:cNvPr id="1387" name="Google Shape;1387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9675" y="1885200"/>
            <a:ext cx="5310998" cy="2987426"/>
          </a:xfrm>
          <a:prstGeom prst="rect">
            <a:avLst/>
          </a:prstGeom>
          <a:noFill/>
          <a:ln>
            <a:noFill/>
          </a:ln>
        </p:spPr>
      </p:pic>
      <p:sp>
        <p:nvSpPr>
          <p:cNvPr id="1388" name="Google Shape;1388;p124"/>
          <p:cNvSpPr txBox="1">
            <a:spLocks noGrp="1"/>
          </p:cNvSpPr>
          <p:nvPr>
            <p:ph type="body" idx="3"/>
          </p:nvPr>
        </p:nvSpPr>
        <p:spPr>
          <a:xfrm>
            <a:off x="0" y="831025"/>
            <a:ext cx="7556700" cy="3758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Remember the video guides for key activities (such as the last one).</a:t>
            </a:r>
            <a:endParaRPr/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you EVER feel like you are falling behind, use the video walk-throughs to catch up. They are made to be easy to understand.</a:t>
            </a:r>
            <a:endParaRPr/>
          </a:p>
          <a:p>
            <a:pPr marL="320040" lvl="0" indent="-180340" algn="l" rtl="0">
              <a:spcBef>
                <a:spcPts val="1200"/>
              </a:spcBef>
              <a:spcAft>
                <a:spcPts val="1200"/>
              </a:spcAft>
              <a:buSzPts val="1400"/>
              <a:buChar char="●"/>
            </a:pPr>
            <a:r>
              <a:rPr lang="en"/>
              <a:t>Still having trouble? Shoot your instructor or one of your TAs a message! We are here to help you out however we can. 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2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See you Saturday!</a:t>
            </a:r>
            <a:endParaRPr dirty="0"/>
          </a:p>
        </p:txBody>
      </p:sp>
      <p:pic>
        <p:nvPicPr>
          <p:cNvPr id="4098" name="Picture 2" descr="Image result for that's all folks gif">
            <a:extLst>
              <a:ext uri="{FF2B5EF4-FFF2-40B4-BE49-F238E27FC236}">
                <a16:creationId xmlns:a16="http://schemas.microsoft.com/office/drawing/2014/main" id="{18165999-9710-4594-AC34-3C5329AAD1A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1184406"/>
            <a:ext cx="51435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816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Homework</a:t>
            </a:r>
            <a:endParaRPr dirty="0"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Your first homework assignment will be assigned today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Due on Saturday at 11:59PM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Sample solution released on GitLab on Tuesday 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Homework flow: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Instructions and details released on GitLab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Code in GitHub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Submit link to GitHub in BootcampSpot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2530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1754</TotalTime>
  <Words>5253</Words>
  <Application>Microsoft Macintosh PowerPoint</Application>
  <PresentationFormat>On-screen Show (16:9)</PresentationFormat>
  <Paragraphs>1097</Paragraphs>
  <Slides>74</Slides>
  <Notes>74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74</vt:i4>
      </vt:variant>
    </vt:vector>
  </HeadingPairs>
  <TitlesOfParts>
    <vt:vector size="86" baseType="lpstr">
      <vt:lpstr>Amatic SC</vt:lpstr>
      <vt:lpstr>Roboto Medium</vt:lpstr>
      <vt:lpstr>Times New Roman</vt:lpstr>
      <vt:lpstr>Roboto</vt:lpstr>
      <vt:lpstr>Calibri</vt:lpstr>
      <vt:lpstr>Arial</vt:lpstr>
      <vt:lpstr>Wingdings</vt:lpstr>
      <vt:lpstr>Roboto Thin</vt:lpstr>
      <vt:lpstr>Inconsolata</vt:lpstr>
      <vt:lpstr>Roboto Light</vt:lpstr>
      <vt:lpstr>Simple Light</vt:lpstr>
      <vt:lpstr>UCF - Theme</vt:lpstr>
      <vt:lpstr>Lesson 1.2</vt:lpstr>
      <vt:lpstr>How’s Everyone Feeling?</vt:lpstr>
      <vt:lpstr>House Cup</vt:lpstr>
      <vt:lpstr>How to Get Help</vt:lpstr>
      <vt:lpstr>Objectives</vt:lpstr>
      <vt:lpstr>Application Clarification</vt:lpstr>
      <vt:lpstr>Who did the mini homework?</vt:lpstr>
      <vt:lpstr>1st Homework</vt:lpstr>
      <vt:lpstr>Today’s Class!</vt:lpstr>
      <vt:lpstr>Today’s Objectives  </vt:lpstr>
      <vt:lpstr>Know Thyself</vt:lpstr>
      <vt:lpstr>What Is Git? </vt:lpstr>
      <vt:lpstr>Collaborative Coding</vt:lpstr>
      <vt:lpstr>The Team’s Task</vt:lpstr>
      <vt:lpstr>Dennis &amp; Bjarne Make Their Edits</vt:lpstr>
      <vt:lpstr>Different Solutions</vt:lpstr>
      <vt:lpstr>Resolution</vt:lpstr>
      <vt:lpstr>Linus Writes His Own Version  </vt:lpstr>
      <vt:lpstr>Linus Overwrites the Work of His Teammates  </vt:lpstr>
      <vt:lpstr>The Group Project</vt:lpstr>
      <vt:lpstr>Git Version Control System (VCS)</vt:lpstr>
      <vt:lpstr>The Group Project Using Git </vt:lpstr>
      <vt:lpstr>The Team Goes to Work</vt:lpstr>
      <vt:lpstr>Dennis Pushes First</vt:lpstr>
      <vt:lpstr>Bjarne’s Edits Are Ready </vt:lpstr>
      <vt:lpstr>Bjarne Conflicts with the Master Branch</vt:lpstr>
      <vt:lpstr>Bjarne Resolves</vt:lpstr>
      <vt:lpstr>Bjarne Fixes and Pushes</vt:lpstr>
      <vt:lpstr>Linus Starts His Work</vt:lpstr>
      <vt:lpstr>Linus Pushes </vt:lpstr>
      <vt:lpstr>Linus Forced to Pull...</vt:lpstr>
      <vt:lpstr>Linus Overwrites again...</vt:lpstr>
      <vt:lpstr>The overwritten work is discovered!</vt:lpstr>
      <vt:lpstr>Roll Back</vt:lpstr>
      <vt:lpstr>3 Minutes</vt:lpstr>
      <vt:lpstr>Activity: Explain Git (Version Control System)</vt:lpstr>
      <vt:lpstr>What Is GitHub?</vt:lpstr>
      <vt:lpstr>Cool GitHub Repos</vt:lpstr>
      <vt:lpstr>Pushing and Pulling to GitHub</vt:lpstr>
      <vt:lpstr>Git</vt:lpstr>
      <vt:lpstr>Basic Git Commands</vt:lpstr>
      <vt:lpstr>Basic Git Commands </vt:lpstr>
      <vt:lpstr>Activity:  Git Add, Commit, Push</vt:lpstr>
      <vt:lpstr>Activity: Git Add, Commit, Push</vt:lpstr>
      <vt:lpstr>Still a Bit Lost? Don’t Worry!</vt:lpstr>
      <vt:lpstr>If you’re still lost, here’s are two interactive tutorials on git:  https://learngitbranching.js.org https://www.katacoda.com/courses/git  Overview: https://git-scm.com/book/en/v1/Getting-Started-Git-Basics</vt:lpstr>
      <vt:lpstr>HTML Round 2</vt:lpstr>
      <vt:lpstr>HTML Syntax (Basic) </vt:lpstr>
      <vt:lpstr>HTML Syntax (with Attribute)</vt:lpstr>
      <vt:lpstr>Tricky Tags (Self-Closing)</vt:lpstr>
      <vt:lpstr>Important Common Tags </vt:lpstr>
      <vt:lpstr>HTML for Forms</vt:lpstr>
      <vt:lpstr>Less Common Tags</vt:lpstr>
      <vt:lpstr>Activity: Basic Student Bio In this activity, you’ll create a student bio using HTML. You will then add, commit, and push your completed HTML to GitHub for the world to see. (Additional instructions will be sent via Slack)   </vt:lpstr>
      <vt:lpstr>Activity: Basic Student Bio</vt:lpstr>
      <vt:lpstr>CSS Stylin’</vt:lpstr>
      <vt:lpstr>HTML and CSS Definitions</vt:lpstr>
      <vt:lpstr>HTML/CSS Analogy</vt:lpstr>
      <vt:lpstr>Basic HTML Page</vt:lpstr>
      <vt:lpstr>Basic HTML Page: Result</vt:lpstr>
      <vt:lpstr>Basic HTML Page: Result</vt:lpstr>
      <vt:lpstr>Enter CSS</vt:lpstr>
      <vt:lpstr>Enter CSS: Result</vt:lpstr>
      <vt:lpstr>CSS Syntax</vt:lpstr>
      <vt:lpstr>CSS Example</vt:lpstr>
      <vt:lpstr>Key CSS Attributes</vt:lpstr>
      <vt:lpstr>Powerful Duo Believe it or not, HTML and CSS are all you need to develop a vivid, full-blown website.   </vt:lpstr>
      <vt:lpstr>CSS Basics</vt:lpstr>
      <vt:lpstr>20 minutes</vt:lpstr>
      <vt:lpstr>Activity: CSS-Styled Bio Page </vt:lpstr>
      <vt:lpstr>Student Bio Layout</vt:lpstr>
      <vt:lpstr>Still a Bit Confused?</vt:lpstr>
      <vt:lpstr>Questions?</vt:lpstr>
      <vt:lpstr>See you Saturday!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1.2</dc:title>
  <cp:lastModifiedBy>Spencer Shadley</cp:lastModifiedBy>
  <cp:revision>112</cp:revision>
  <dcterms:modified xsi:type="dcterms:W3CDTF">2019-11-15T00:13:04Z</dcterms:modified>
</cp:coreProperties>
</file>